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0" r:id="rId2"/>
    <p:sldMasterId id="2147483674" r:id="rId3"/>
  </p:sldMasterIdLst>
  <p:notesMasterIdLst>
    <p:notesMasterId r:id="rId30"/>
  </p:notesMasterIdLst>
  <p:sldIdLst>
    <p:sldId id="256" r:id="rId4"/>
    <p:sldId id="314" r:id="rId5"/>
    <p:sldId id="317" r:id="rId6"/>
    <p:sldId id="270" r:id="rId7"/>
    <p:sldId id="318" r:id="rId8"/>
    <p:sldId id="275" r:id="rId9"/>
    <p:sldId id="276" r:id="rId10"/>
    <p:sldId id="280" r:id="rId11"/>
    <p:sldId id="282" r:id="rId12"/>
    <p:sldId id="283" r:id="rId13"/>
    <p:sldId id="284" r:id="rId14"/>
    <p:sldId id="308" r:id="rId15"/>
    <p:sldId id="311" r:id="rId16"/>
    <p:sldId id="310" r:id="rId17"/>
    <p:sldId id="309" r:id="rId18"/>
    <p:sldId id="289" r:id="rId19"/>
    <p:sldId id="290" r:id="rId20"/>
    <p:sldId id="291" r:id="rId21"/>
    <p:sldId id="292" r:id="rId22"/>
    <p:sldId id="293" r:id="rId23"/>
    <p:sldId id="301" r:id="rId24"/>
    <p:sldId id="312" r:id="rId25"/>
    <p:sldId id="303" r:id="rId26"/>
    <p:sldId id="319" r:id="rId27"/>
    <p:sldId id="305" r:id="rId28"/>
    <p:sldId id="258" r:id="rId2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218" autoAdjust="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 cmpd="sng">
              <a:solidFill>
                <a:srgbClr val="22343A"/>
              </a:solidFill>
            </a:ln>
          </c:spPr>
          <c:dPt>
            <c:idx val="0"/>
            <c:spPr>
              <a:solidFill>
                <a:srgbClr val="4AAFC8"/>
              </a:solidFill>
              <a:ln w="38100" cmpd="sng">
                <a:solidFill>
                  <a:srgbClr val="22343A"/>
                </a:solidFill>
              </a:ln>
            </c:spPr>
          </c:dPt>
          <c:dPt>
            <c:idx val="1"/>
            <c:spPr>
              <a:solidFill>
                <a:schemeClr val="accent2">
                  <a:lumMod val="25000"/>
                </a:schemeClr>
              </a:solidFill>
              <a:ln w="38100" cmpd="sng">
                <a:solidFill>
                  <a:srgbClr val="22343A"/>
                </a:solidFill>
              </a:ln>
            </c:spPr>
          </c:dPt>
          <c:dPt>
            <c:idx val="2"/>
            <c:spPr>
              <a:solidFill>
                <a:srgbClr val="22465E"/>
              </a:solidFill>
              <a:ln w="38100" cmpd="sng">
                <a:solidFill>
                  <a:srgbClr val="22343A"/>
                </a:solidFill>
              </a:ln>
            </c:spPr>
          </c:dPt>
          <c:dPt>
            <c:idx val="3"/>
            <c:spPr>
              <a:solidFill>
                <a:srgbClr val="4EB6A5"/>
              </a:solidFill>
              <a:ln w="38100" cmpd="sng">
                <a:solidFill>
                  <a:srgbClr val="22343A"/>
                </a:solidFill>
              </a:ln>
            </c:spPr>
          </c:dPt>
          <c:dPt>
            <c:idx val="4"/>
            <c:spPr>
              <a:solidFill>
                <a:srgbClr val="58676D"/>
              </a:solidFill>
              <a:ln w="38100" cmpd="sng">
                <a:solidFill>
                  <a:srgbClr val="22343A"/>
                </a:solidFill>
              </a:ln>
            </c:spPr>
          </c:dPt>
          <c:dLbls>
            <c:dLbl>
              <c:idx val="0"/>
              <c:layout>
                <c:manualLayout>
                  <c:x val="-0.13541821702864901"/>
                  <c:y val="0.1579408931128760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Nuevo </a:t>
                    </a:r>
                    <a:r>
                      <a:rPr lang="en-US" dirty="0" err="1" smtClean="0"/>
                      <a:t>Código</a:t>
                    </a:r>
                    <a:r>
                      <a:rPr lang="en-US" dirty="0" smtClean="0"/>
                      <a:t>, </a:t>
                    </a:r>
                    <a:r>
                      <a:rPr lang="en-US" dirty="0"/>
                      <a:t>7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3402111445252002"/>
                  <c:y val="-5.0575473481954292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dirty="0" err="1" smtClean="0"/>
                      <a:t>Reuniones</a:t>
                    </a:r>
                    <a:r>
                      <a:rPr lang="en-US" dirty="0" smtClean="0"/>
                      <a:t>/</a:t>
                    </a:r>
                    <a:br>
                      <a:rPr lang="en-US" dirty="0" smtClean="0"/>
                    </a:br>
                    <a:r>
                      <a:rPr lang="en-US" dirty="0" err="1" smtClean="0"/>
                      <a:t>Administración</a:t>
                    </a:r>
                    <a:r>
                      <a:rPr lang="en-US" dirty="0" smtClean="0"/>
                      <a:t>, </a:t>
                    </a:r>
                    <a:r>
                      <a:rPr lang="en-US" dirty="0"/>
                      <a:t>8</a:t>
                    </a:r>
                  </a:p>
                </c:rich>
              </c:tx>
              <c:spPr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891050665672299"/>
                  <c:y val="-0.218784778309591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Tiempo</a:t>
                    </a:r>
                    <a:r>
                      <a:rPr lang="en-US" dirty="0" smtClean="0"/>
                      <a:t> de </a:t>
                    </a:r>
                    <a:r>
                      <a:rPr lang="en-US" dirty="0" err="1" smtClean="0"/>
                      <a:t>Espera</a:t>
                    </a:r>
                    <a:r>
                      <a:rPr lang="en-US" dirty="0" smtClean="0"/>
                      <a:t> (</a:t>
                    </a:r>
                    <a:r>
                      <a:rPr lang="en-US" dirty="0" err="1" smtClean="0"/>
                      <a:t>sistemas</a:t>
                    </a:r>
                    <a:r>
                      <a:rPr lang="en-US" dirty="0" smtClean="0"/>
                      <a:t>/</a:t>
                    </a:r>
                    <a:r>
                      <a:rPr lang="en-US" dirty="0" err="1" smtClean="0"/>
                      <a:t>otros</a:t>
                    </a:r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equipos</a:t>
                    </a:r>
                    <a:r>
                      <a:rPr lang="en-US" dirty="0" smtClean="0"/>
                      <a:t>/</a:t>
                    </a:r>
                    <a:r>
                      <a:rPr lang="en-US" dirty="0" err="1" smtClean="0"/>
                      <a:t>datos</a:t>
                    </a:r>
                    <a:r>
                      <a:rPr lang="en-US" dirty="0" smtClean="0"/>
                      <a:t>), </a:t>
                    </a:r>
                    <a:r>
                      <a:rPr lang="en-US" dirty="0"/>
                      <a:t>14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54128009378313"/>
                  <c:y val="3.7298476760838403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Otros</a:t>
                    </a:r>
                    <a:r>
                      <a:rPr lang="en-US" dirty="0" smtClean="0"/>
                      <a:t>, </a:t>
                    </a:r>
                    <a:r>
                      <a:rPr lang="en-US" dirty="0"/>
                      <a:t>4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4450561290897196"/>
                  <c:y val="0.15607738575706306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Bomberazos</a:t>
                    </a:r>
                    <a:r>
                      <a:rPr lang="en-US" dirty="0" smtClean="0"/>
                      <a:t>, </a:t>
                    </a:r>
                    <a:r>
                      <a:rPr lang="en-US" dirty="0"/>
                      <a:t>7</a:t>
                    </a:r>
                  </a:p>
                </c:rich>
              </c:tx>
              <c:showVal val="1"/>
              <c:showCatNam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MX"/>
              </a:p>
            </c:txPr>
            <c:showVal val="1"/>
            <c:showCatNam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New Code</c:v>
                </c:pt>
                <c:pt idx="1">
                  <c:v>Meetings/Admin</c:v>
                </c:pt>
                <c:pt idx="2">
                  <c:v>Waiting (systems/other teams/data)</c:v>
                </c:pt>
                <c:pt idx="3">
                  <c:v>Other</c:v>
                </c:pt>
                <c:pt idx="4">
                  <c:v>Firefighting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14</c:v>
                </c:pt>
                <c:pt idx="3">
                  <c:v>4</c:v>
                </c:pt>
                <c:pt idx="4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 b="1">
          <a:solidFill>
            <a:schemeClr val="bg1"/>
          </a:solidFill>
        </a:defRPr>
      </a:pPr>
      <a:endParaRPr lang="es-MX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 sz="2000" b="0"/>
            </a:pPr>
            <a:r>
              <a:rPr lang="en-US" sz="2000" b="0" dirty="0">
                <a:solidFill>
                  <a:schemeClr val="tx1"/>
                </a:solidFill>
              </a:rPr>
              <a:t>DEFECTS </a:t>
            </a:r>
            <a:r>
              <a:rPr lang="en-US" sz="2000" b="0" dirty="0" smtClean="0">
                <a:solidFill>
                  <a:schemeClr val="tx1"/>
                </a:solidFill>
              </a:rPr>
              <a:t>ESCAPED </a:t>
            </a:r>
            <a:r>
              <a:rPr lang="en-US" sz="2000" b="0" dirty="0">
                <a:solidFill>
                  <a:schemeClr val="tx1"/>
                </a:solidFill>
              </a:rPr>
              <a:t>TO NEXT PHASE</a:t>
            </a:r>
          </a:p>
        </c:rich>
      </c:tx>
      <c:layout>
        <c:manualLayout>
          <c:xMode val="edge"/>
          <c:yMode val="edge"/>
          <c:x val="4.1180861808706101E-2"/>
          <c:y val="4.82436197285354E-2"/>
        </c:manualLayout>
      </c:layout>
    </c:title>
    <c:plotArea>
      <c:layout>
        <c:manualLayout>
          <c:layoutTarget val="inner"/>
          <c:xMode val="edge"/>
          <c:yMode val="edge"/>
          <c:x val="2.2364806983070803E-2"/>
          <c:y val="0.34517817678748314"/>
          <c:w val="0.714431351969392"/>
          <c:h val="0.3854187550193741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With SV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spPr>
              <a:solidFill>
                <a:srgbClr val="223943"/>
              </a:solidFill>
            </c:spPr>
            <c:txPr>
              <a:bodyPr/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es-MX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Integration</c:v>
                </c:pt>
                <c:pt idx="1">
                  <c:v>UAT</c:v>
                </c:pt>
                <c:pt idx="2">
                  <c:v>Production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Without SV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spPr>
              <a:solidFill>
                <a:srgbClr val="223943"/>
              </a:solidFill>
            </c:spPr>
            <c:txPr>
              <a:bodyPr/>
              <a:lstStyle/>
              <a:p>
                <a:pPr>
                  <a:defRPr sz="1200"/>
                </a:pPr>
                <a:endParaRPr lang="es-MX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Integration</c:v>
                </c:pt>
                <c:pt idx="1">
                  <c:v>UAT</c:v>
                </c:pt>
                <c:pt idx="2">
                  <c:v>Production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34</c:v>
                </c:pt>
                <c:pt idx="1">
                  <c:v>18</c:v>
                </c:pt>
                <c:pt idx="2">
                  <c:v>9</c:v>
                </c:pt>
              </c:numCache>
            </c:numRef>
          </c:val>
        </c:ser>
        <c:dLbls/>
        <c:marker val="1"/>
        <c:axId val="124145664"/>
        <c:axId val="124147200"/>
      </c:lineChart>
      <c:catAx>
        <c:axId val="124145664"/>
        <c:scaling>
          <c:orientation val="minMax"/>
        </c:scaling>
        <c:axPos val="b"/>
        <c:numFmt formatCode="General" sourceLinked="0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MX"/>
          </a:p>
        </c:txPr>
        <c:crossAx val="124147200"/>
        <c:crosses val="autoZero"/>
        <c:auto val="1"/>
        <c:lblAlgn val="ctr"/>
        <c:lblOffset val="100"/>
      </c:catAx>
      <c:valAx>
        <c:axId val="124147200"/>
        <c:scaling>
          <c:orientation val="minMax"/>
          <c:max val="35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tickLblPos val="none"/>
        <c:crossAx val="124145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745944437622705"/>
          <c:y val="0.32700936168217204"/>
          <c:w val="0.19610942009832499"/>
          <c:h val="0.34125412541254102"/>
        </c:manualLayout>
      </c:layout>
      <c:txPr>
        <a:bodyPr/>
        <a:lstStyle/>
        <a:p>
          <a:pPr>
            <a:defRPr sz="1400"/>
          </a:pPr>
          <a:endParaRPr lang="es-MX"/>
        </a:p>
      </c:txPr>
    </c:legend>
    <c:plotVisOnly val="1"/>
    <c:dispBlanksAs val="gap"/>
  </c:chart>
  <c:txPr>
    <a:bodyPr/>
    <a:lstStyle/>
    <a:p>
      <a:pPr>
        <a:defRPr sz="1800">
          <a:solidFill>
            <a:schemeClr val="accent1"/>
          </a:solidFill>
        </a:defRPr>
      </a:pPr>
      <a:endParaRPr lang="es-MX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524984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09BE09F-839A-4E46-AA96-6B1F206C891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0258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09BE09F-839A-4E46-AA96-6B1F206C891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0258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09BE09F-839A-4E46-AA96-6B1F206C891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0258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09BE09F-839A-4E46-AA96-6B1F206C891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0258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09BE09F-839A-4E46-AA96-6B1F206C891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0258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09BE09F-839A-4E46-AA96-6B1F206C891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0726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1951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8290" indent="-218290" defTabSz="873161">
              <a:buClr>
                <a:schemeClr val="tx1"/>
              </a:buClr>
              <a:buFont typeface="CA Sans"/>
              <a:buChar char="—"/>
            </a:pPr>
            <a:endParaRPr lang="es-MX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09BE09F-839A-4E46-AA96-6B1F206C891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9312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09BE09F-839A-4E46-AA96-6B1F206C891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6804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521778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3249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8290" indent="-218290" defTabSz="873161">
              <a:buClr>
                <a:schemeClr val="tx1"/>
              </a:buClr>
              <a:buFont typeface="CA Sans"/>
              <a:buChar char="—"/>
            </a:pPr>
            <a:endParaRPr lang="es-MX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09BE09F-839A-4E46-AA96-6B1F206C89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9312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09BE09F-839A-4E46-AA96-6B1F206C89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9547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0373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09BE09F-839A-4E46-AA96-6B1F206C891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0088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E09DD8-CB1B-4F15-9070-7D9BAAA921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Copyright © 2010 CA.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0264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09BE09F-839A-4E46-AA96-6B1F206C891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582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-7620"/>
            <a:ext cx="9144000" cy="6873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-2435365" y="380879"/>
            <a:ext cx="6016764" cy="631628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502876" y="179000"/>
            <a:ext cx="6260122" cy="195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3810000" y="24384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chemeClr val="lt1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715000" y="4150914"/>
            <a:ext cx="3200399" cy="2402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0311"/>
            <a:ext cx="8229600" cy="109135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pt bold</a:t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3176" y="1335571"/>
            <a:ext cx="8170124" cy="4366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9030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0311"/>
            <a:ext cx="8229600" cy="546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- Title Case, Calibri 28 pt bold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3176" y="1335571"/>
            <a:ext cx="8170124" cy="4366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44497" y="685797"/>
            <a:ext cx="8178803" cy="385763"/>
          </a:xfr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3897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1674"/>
            <a:ext cx="4038600" cy="4367289"/>
          </a:xfrm>
          <a:prstGeom prst="rect">
            <a:avLst/>
          </a:prstGeom>
        </p:spPr>
        <p:txBody>
          <a:bodyPr/>
          <a:lstStyle>
            <a:lvl1pPr>
              <a:lnSpc>
                <a:spcPts val="2880"/>
              </a:lnSpc>
              <a:defRPr sz="24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  <a:lvl5pPr>
              <a:defRPr sz="16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1674"/>
            <a:ext cx="4038600" cy="4367289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  <a:lvl5pPr>
              <a:defRPr sz="16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098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507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bIns="1463040" anchor="ctr" anchorCtr="0"/>
          <a:lstStyle>
            <a:lvl1pPr algn="ctr">
              <a:buNone/>
              <a:defRPr/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8832" y="0"/>
            <a:ext cx="2167128" cy="3675888"/>
          </a:xfrm>
          <a:solidFill>
            <a:schemeClr val="accent3">
              <a:alpha val="95000"/>
            </a:schemeClr>
          </a:solidFill>
        </p:spPr>
        <p:txBody>
          <a:bodyPr lIns="182880" tIns="182880" bIns="18288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- Title Case, Calibri 28 pt bold</a:t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5" name="Title 2"/>
          <p:cNvSpPr txBox="1">
            <a:spLocks/>
          </p:cNvSpPr>
          <p:nvPr userDrawn="1"/>
        </p:nvSpPr>
        <p:spPr bwMode="gray">
          <a:xfrm>
            <a:off x="9360764" y="0"/>
            <a:ext cx="2167128" cy="36758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kern="1200" smtClean="0">
                <a:solidFill>
                  <a:srgbClr val="20343A"/>
                </a:solidFill>
                <a:latin typeface="Calibri"/>
                <a:ea typeface="+mj-ea"/>
                <a:cs typeface="+mj-cs"/>
              </a:rPr>
              <a:t>  </a:t>
            </a:r>
            <a:endParaRPr lang="en-US" sz="2800" kern="1200" dirty="0">
              <a:solidFill>
                <a:srgbClr val="20343A"/>
              </a:solidFill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73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82119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04802" y="1508760"/>
            <a:ext cx="8534399" cy="4464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03131" y="182563"/>
            <a:ext cx="853773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37960"/>
            <a:ext cx="382588" cy="32004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FE73FB-EE4A-4817-9AE6-C0FADDEC72C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"/>
          </p:nvPr>
        </p:nvSpPr>
        <p:spPr>
          <a:xfrm>
            <a:off x="738011" y="6537960"/>
            <a:ext cx="1371600" cy="32004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240990" y="6537960"/>
            <a:ext cx="2667000" cy="32004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Copyright © 2013 CA.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9497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223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2"/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4595986" y="2598108"/>
            <a:ext cx="3182112" cy="243192"/>
          </a:xfrm>
          <a:prstGeom prst="rect">
            <a:avLst/>
          </a:prstGeom>
        </p:spPr>
        <p:txBody>
          <a:bodyPr lIns="0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Wingdings" charset="2"/>
              <a:buNone/>
              <a:tabLst/>
              <a:defRPr sz="1100">
                <a:solidFill>
                  <a:srgbClr val="FFFFFF"/>
                </a:solidFill>
              </a:defRPr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595986" y="2849815"/>
            <a:ext cx="3182112" cy="243192"/>
          </a:xfrm>
          <a:prstGeom prst="rect">
            <a:avLst/>
          </a:prstGeom>
        </p:spPr>
        <p:txBody>
          <a:bodyPr lIns="0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Wingdings" charset="2"/>
              <a:buNone/>
              <a:tabLst/>
              <a:defRPr sz="1100">
                <a:solidFill>
                  <a:srgbClr val="FFFFFF"/>
                </a:solidFill>
              </a:defRPr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en-US" dirty="0" smtClean="0"/>
              <a:t>First.Last@ca.com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4893258" y="3223498"/>
            <a:ext cx="3182112" cy="243192"/>
          </a:xfrm>
          <a:prstGeom prst="rect">
            <a:avLst/>
          </a:prstGeom>
        </p:spPr>
        <p:txBody>
          <a:bodyPr lIns="0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SzTx/>
              <a:buFont typeface="Wingdings" charset="2"/>
              <a:buNone/>
              <a:tabLst/>
              <a:defRPr sz="1100">
                <a:solidFill>
                  <a:srgbClr val="FFFFFF"/>
                </a:solidFill>
              </a:defRPr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cainc</a:t>
            </a:r>
            <a:endParaRPr lang="en-US" dirty="0" smtClean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4893258" y="3557983"/>
            <a:ext cx="3182112" cy="243192"/>
          </a:xfrm>
          <a:prstGeom prst="rect">
            <a:avLst/>
          </a:prstGeom>
        </p:spPr>
        <p:txBody>
          <a:bodyPr lIns="0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SzTx/>
              <a:buFont typeface="Wingdings" charset="2"/>
              <a:buNone/>
              <a:tabLst/>
              <a:defRPr sz="1100">
                <a:solidFill>
                  <a:srgbClr val="FFFFFF"/>
                </a:solidFill>
              </a:defRPr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en-US" dirty="0" smtClean="0"/>
              <a:t>slideshare.net/</a:t>
            </a:r>
            <a:r>
              <a:rPr lang="en-US" dirty="0" err="1" smtClean="0"/>
              <a:t>CAinc</a:t>
            </a:r>
            <a:endParaRPr lang="en-US" dirty="0" smtClean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20" hasCustomPrompt="1"/>
          </p:nvPr>
        </p:nvSpPr>
        <p:spPr bwMode="black">
          <a:xfrm>
            <a:off x="4893258" y="3918906"/>
            <a:ext cx="3182112" cy="243192"/>
          </a:xfrm>
          <a:prstGeom prst="rect">
            <a:avLst/>
          </a:prstGeom>
        </p:spPr>
        <p:txBody>
          <a:bodyPr lIns="0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Wingdings" charset="2"/>
              <a:buNone/>
              <a:tabLst/>
              <a:defRPr sz="1100">
                <a:solidFill>
                  <a:srgbClr val="FFFFFF"/>
                </a:solidFill>
              </a:defRPr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en-US" dirty="0" smtClean="0"/>
              <a:t>linkedin.com/company/ca-technologies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4584972" y="4600496"/>
            <a:ext cx="1224057" cy="275437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ca.com</a:t>
            </a:r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2" hasCustomPrompt="1"/>
          </p:nvPr>
        </p:nvSpPr>
        <p:spPr bwMode="black">
          <a:xfrm>
            <a:off x="4595558" y="2322212"/>
            <a:ext cx="3200400" cy="304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600" b="1">
                <a:solidFill>
                  <a:srgbClr val="FFFFFF"/>
                </a:solidFill>
              </a:defRPr>
            </a:lvl1pPr>
            <a:lvl2pPr>
              <a:buNone/>
              <a:defRPr sz="1800" b="1"/>
            </a:lvl2pPr>
            <a:lvl3pPr>
              <a:buNone/>
              <a:defRPr sz="1600" b="1"/>
            </a:lvl3pPr>
            <a:lvl4pPr>
              <a:buNone/>
              <a:defRPr sz="1400" b="1"/>
            </a:lvl4pPr>
            <a:lvl5pPr>
              <a:buNone/>
              <a:defRPr sz="1400" b="1"/>
            </a:lvl5pPr>
          </a:lstStyle>
          <a:p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pic>
        <p:nvPicPr>
          <p:cNvPr id="15" name="Picture Placeholder 2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81495" y="3233738"/>
            <a:ext cx="232950" cy="24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Placeholder 6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586259" y="3580205"/>
            <a:ext cx="248781" cy="26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Placeholder 11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 bwMode="black">
          <a:xfrm>
            <a:off x="4581495" y="3885769"/>
            <a:ext cx="270571" cy="2861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traight Connector 17"/>
          <p:cNvCxnSpPr/>
          <p:nvPr userDrawn="1"/>
        </p:nvCxnSpPr>
        <p:spPr bwMode="gray">
          <a:xfrm flipV="1">
            <a:off x="3961772" y="1885744"/>
            <a:ext cx="37963" cy="323686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ysClr val="window" lastClr="FFFFFF"/>
                </a:gs>
                <a:gs pos="100000">
                  <a:prstClr val="white"/>
                </a:gs>
                <a:gs pos="47000">
                  <a:sysClr val="window" lastClr="FFFFFF">
                    <a:lumMod val="85000"/>
                  </a:sysClr>
                </a:gs>
              </a:gsLst>
              <a:lin ang="16200000" scaled="0"/>
              <a:tileRect/>
            </a:gradFill>
            <a:prstDash val="solid"/>
          </a:ln>
          <a:effectLst/>
        </p:spPr>
      </p:cxnSp>
      <p:pic>
        <p:nvPicPr>
          <p:cNvPr id="19" name="Picture 18" descr="ca_r_1cr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1779506" y="2275647"/>
            <a:ext cx="1922544" cy="171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476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2"/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4595986" y="2598108"/>
            <a:ext cx="3182112" cy="243192"/>
          </a:xfrm>
          <a:prstGeom prst="rect">
            <a:avLst/>
          </a:prstGeom>
        </p:spPr>
        <p:txBody>
          <a:bodyPr lIns="0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Wingdings" charset="2"/>
              <a:buNone/>
              <a:tabLst/>
              <a:defRPr sz="1100">
                <a:solidFill>
                  <a:schemeClr val="bg2"/>
                </a:solidFill>
              </a:defRPr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595986" y="2849815"/>
            <a:ext cx="3182112" cy="243192"/>
          </a:xfrm>
          <a:prstGeom prst="rect">
            <a:avLst/>
          </a:prstGeom>
        </p:spPr>
        <p:txBody>
          <a:bodyPr lIns="0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Wingdings" charset="2"/>
              <a:buNone/>
              <a:tabLst/>
              <a:defRPr sz="1100">
                <a:solidFill>
                  <a:schemeClr val="bg2"/>
                </a:solidFill>
              </a:defRPr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en-US" dirty="0" smtClean="0"/>
              <a:t>First.Last@ca.com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4893258" y="3223498"/>
            <a:ext cx="3182112" cy="243192"/>
          </a:xfrm>
          <a:prstGeom prst="rect">
            <a:avLst/>
          </a:prstGeom>
        </p:spPr>
        <p:txBody>
          <a:bodyPr lIns="0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SzTx/>
              <a:buFont typeface="Wingdings" charset="2"/>
              <a:buNone/>
              <a:tabLst/>
              <a:defRPr sz="1100">
                <a:solidFill>
                  <a:schemeClr val="bg2"/>
                </a:solidFill>
              </a:defRPr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cainc</a:t>
            </a:r>
            <a:endParaRPr lang="en-US" dirty="0" smtClean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4893258" y="3567314"/>
            <a:ext cx="3182112" cy="243192"/>
          </a:xfrm>
          <a:prstGeom prst="rect">
            <a:avLst/>
          </a:prstGeom>
        </p:spPr>
        <p:txBody>
          <a:bodyPr lIns="0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SzTx/>
              <a:buFont typeface="Wingdings" charset="2"/>
              <a:buNone/>
              <a:tabLst/>
              <a:defRPr sz="1100">
                <a:solidFill>
                  <a:schemeClr val="bg2"/>
                </a:solidFill>
              </a:defRPr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en-US" dirty="0" smtClean="0"/>
              <a:t>slideshare.net/</a:t>
            </a:r>
            <a:r>
              <a:rPr lang="en-US" dirty="0" err="1" smtClean="0"/>
              <a:t>CAinc</a:t>
            </a:r>
            <a:endParaRPr lang="en-US" dirty="0" smtClean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20" hasCustomPrompt="1"/>
          </p:nvPr>
        </p:nvSpPr>
        <p:spPr bwMode="black">
          <a:xfrm>
            <a:off x="4893258" y="3918906"/>
            <a:ext cx="3182112" cy="243192"/>
          </a:xfrm>
          <a:prstGeom prst="rect">
            <a:avLst/>
          </a:prstGeom>
        </p:spPr>
        <p:txBody>
          <a:bodyPr lIns="0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Wingdings" charset="2"/>
              <a:buNone/>
              <a:tabLst/>
              <a:defRPr sz="1100">
                <a:solidFill>
                  <a:schemeClr val="bg2"/>
                </a:solidFill>
              </a:defRPr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en-US" dirty="0" smtClean="0"/>
              <a:t>linkedin.com/company/ca-technologies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4584972" y="4600496"/>
            <a:ext cx="1224057" cy="275437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ca.com</a:t>
            </a:r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2" hasCustomPrompt="1"/>
          </p:nvPr>
        </p:nvSpPr>
        <p:spPr bwMode="black">
          <a:xfrm>
            <a:off x="4595558" y="2322212"/>
            <a:ext cx="3200400" cy="304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600" b="1">
                <a:solidFill>
                  <a:schemeClr val="bg2"/>
                </a:solidFill>
              </a:defRPr>
            </a:lvl1pPr>
            <a:lvl2pPr>
              <a:buNone/>
              <a:defRPr sz="1800" b="1"/>
            </a:lvl2pPr>
            <a:lvl3pPr>
              <a:buNone/>
              <a:defRPr sz="1600" b="1"/>
            </a:lvl3pPr>
            <a:lvl4pPr>
              <a:buNone/>
              <a:defRPr sz="1400" b="1"/>
            </a:lvl4pPr>
            <a:lvl5pPr>
              <a:buNone/>
              <a:defRPr sz="1400" b="1"/>
            </a:lvl5pPr>
          </a:lstStyle>
          <a:p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pic>
        <p:nvPicPr>
          <p:cNvPr id="15" name="Picture Placeholder 2"/>
          <p:cNvPicPr>
            <a:picLocks/>
          </p:cNvPicPr>
          <p:nvPr userDrawn="1"/>
        </p:nvPicPr>
        <p:blipFill>
          <a:blip r:embed="rId2">
            <a:duotone>
              <a:prstClr val="black"/>
              <a:schemeClr val="bg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 bwMode="black">
          <a:xfrm>
            <a:off x="4581495" y="3233738"/>
            <a:ext cx="232950" cy="24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Placeholder 6"/>
          <p:cNvPicPr>
            <a:picLocks/>
          </p:cNvPicPr>
          <p:nvPr userDrawn="1"/>
        </p:nvPicPr>
        <p:blipFill>
          <a:blip r:embed="rId3">
            <a:duotone>
              <a:prstClr val="black"/>
              <a:schemeClr val="bg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 bwMode="black">
          <a:xfrm>
            <a:off x="4586259" y="3580205"/>
            <a:ext cx="248781" cy="26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Placeholder 11"/>
          <p:cNvPicPr>
            <a:picLocks/>
          </p:cNvPicPr>
          <p:nvPr userDrawn="1"/>
        </p:nvPicPr>
        <p:blipFill>
          <a:blip r:embed="rId4">
            <a:duotone>
              <a:prstClr val="black"/>
              <a:schemeClr val="bg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 bwMode="black">
          <a:xfrm>
            <a:off x="4581495" y="3885769"/>
            <a:ext cx="270571" cy="2861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traight Connector 17"/>
          <p:cNvCxnSpPr/>
          <p:nvPr userDrawn="1"/>
        </p:nvCxnSpPr>
        <p:spPr bwMode="gray">
          <a:xfrm flipV="1">
            <a:off x="3961772" y="1885744"/>
            <a:ext cx="37963" cy="323686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ysClr val="window" lastClr="FFFFFF"/>
                </a:gs>
                <a:gs pos="100000">
                  <a:prstClr val="white"/>
                </a:gs>
                <a:gs pos="47000">
                  <a:sysClr val="window" lastClr="FFFFFF">
                    <a:lumMod val="85000"/>
                  </a:sysClr>
                </a:gs>
              </a:gsLst>
              <a:lin ang="16200000" scaled="0"/>
              <a:tileRect/>
            </a:gradFill>
            <a:prstDash val="solid"/>
          </a:ln>
          <a:effectLst/>
        </p:spPr>
      </p:cxnSp>
      <p:pic>
        <p:nvPicPr>
          <p:cNvPr id="21" name="Picture 20" descr="ca_r_1cr_grey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31067" y="2629845"/>
            <a:ext cx="1227954" cy="101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144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210311"/>
            <a:ext cx="8229600" cy="10913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Title - Title Case, Calibri 28 pt bold</a:t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 bwMode="black">
          <a:xfrm>
            <a:off x="393808" y="6469267"/>
            <a:ext cx="527125" cy="3343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F022D67-B6E1-4BFD-B491-C53D2455AE9B}" type="slidenum">
              <a:rPr lang="en-US" sz="900" kern="1200" smtClean="0">
                <a:solidFill>
                  <a:srgbClr val="58676D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900" kern="1200" dirty="0">
              <a:solidFill>
                <a:srgbClr val="58676D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 bwMode="black">
          <a:xfrm>
            <a:off x="1251787" y="6469267"/>
            <a:ext cx="6649154" cy="3343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kern="1200" cap="all" dirty="0" smtClean="0">
                <a:solidFill>
                  <a:srgbClr val="58676D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© 2014 CA. All rights reserved.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336461"/>
            <a:ext cx="8229600" cy="4525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ca_r_1cr_grey.eps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86632" y="6240849"/>
            <a:ext cx="509655" cy="42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73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7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lang="en-US" sz="28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ts val="2880"/>
        </a:lnSpc>
        <a:spcBef>
          <a:spcPts val="1200"/>
        </a:spcBef>
        <a:spcAft>
          <a:spcPts val="200"/>
        </a:spcAft>
        <a:buClr>
          <a:schemeClr val="tx1"/>
        </a:buClr>
        <a:buFont typeface="Wingdings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79450" indent="-28575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1"/>
        </a:buClr>
        <a:buFont typeface="Arial"/>
        <a:buChar char="–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2860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1"/>
        </a:buClr>
        <a:buFont typeface="Wingdings" charset="2"/>
        <a:buChar char="§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320800" marR="0" indent="-228600" algn="l" defTabSz="457200" rtl="0" eaLnBrk="1" fontAlgn="auto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Arial"/>
        <a:buChar char="–"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1"/>
        </a:buClr>
        <a:buFont typeface="Wingdings" charset="2"/>
        <a:buChar char="§"/>
        <a:tabLst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1334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lang="en-US" sz="2800" b="0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ts val="2880"/>
        </a:lnSpc>
        <a:spcBef>
          <a:spcPts val="1200"/>
        </a:spcBef>
        <a:spcAft>
          <a:spcPts val="200"/>
        </a:spcAft>
        <a:buClr>
          <a:schemeClr val="bg1"/>
        </a:buClr>
        <a:buFont typeface="Wingdings" charset="2"/>
        <a:buChar char="§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79450" indent="-28575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Font typeface="Arial"/>
        <a:buChar char="–"/>
        <a:defRPr sz="20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977900" indent="-22860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Font typeface="Wingdings" charset="2"/>
        <a:buChar char="§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320800" marR="0" indent="-228600" algn="l" defTabSz="457200" rtl="0" eaLnBrk="1" fontAlgn="auto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SzTx/>
        <a:buFont typeface="Arial"/>
        <a:buChar char="–"/>
        <a:tabLst/>
        <a:defRPr sz="16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1600200" indent="-22860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Font typeface="Wingdings" charset="2"/>
        <a:buChar char="§"/>
        <a:tabLst/>
        <a:defRPr sz="1600" b="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5" Type="http://schemas.openxmlformats.org/officeDocument/2006/relationships/image" Target="../media/image76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ervicevirtualization.com/" TargetMode="External"/><Relationship Id="rId2" Type="http://schemas.openxmlformats.org/officeDocument/2006/relationships/hyperlink" Target="http://www.ca.com/" TargetMode="Externa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2502876" y="179000"/>
            <a:ext cx="6260122" cy="195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s-MX" sz="44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Virtualización de</a:t>
            </a:r>
            <a:r>
              <a:rPr lang="es-MX" sz="4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servicios</a:t>
            </a:r>
            <a:br>
              <a:rPr lang="es-MX" sz="4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3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Una nueva era en el desarrollo y pruebas de aplicaciones</a:t>
            </a:r>
            <a:endParaRPr lang="es-MX" sz="44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3810000" y="24384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s-MX" sz="295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Arlen Espinosa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s-MX" sz="295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Solution</a:t>
            </a:r>
            <a:r>
              <a:rPr lang="es-MX" sz="295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95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Strategist</a:t>
            </a:r>
            <a:endParaRPr lang="es-MX" sz="2950" b="0" i="0" u="none" strike="noStrike" cap="none" baseline="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s-MX" sz="295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arlen.espinosa@ca.com</a:t>
            </a:r>
            <a:endParaRPr lang="es-MX" sz="295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Reto</a:t>
            </a:r>
            <a:r>
              <a:rPr lang="en-US" dirty="0" smtClean="0"/>
              <a:t> 2</a:t>
            </a:r>
            <a:r>
              <a:rPr lang="en-US" dirty="0"/>
              <a:t>: </a:t>
            </a:r>
            <a:r>
              <a:rPr lang="en-US" dirty="0" err="1" smtClean="0"/>
              <a:t>Efectividad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err="1" smtClean="0"/>
              <a:t>Entregar</a:t>
            </a:r>
            <a:r>
              <a:rPr lang="en-US" sz="2000" dirty="0" smtClean="0"/>
              <a:t> </a:t>
            </a:r>
            <a:r>
              <a:rPr lang="en-US" sz="2000" dirty="0" err="1" smtClean="0"/>
              <a:t>Calidad</a:t>
            </a:r>
            <a:endParaRPr lang="en-US" dirty="0"/>
          </a:p>
        </p:txBody>
      </p:sp>
      <p:pic>
        <p:nvPicPr>
          <p:cNvPr id="3" name="Picture 2" descr="CA_Pictogram_46_Blues_Web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2425" y="210319"/>
            <a:ext cx="862754" cy="114927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15675" y="1472955"/>
            <a:ext cx="1778275" cy="0"/>
          </a:xfrm>
          <a:prstGeom prst="line">
            <a:avLst/>
          </a:prstGeom>
          <a:ln w="9525" cap="rnd" cmpd="sng">
            <a:solidFill>
              <a:srgbClr val="5867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99801" y="5878301"/>
            <a:ext cx="1778783" cy="0"/>
          </a:xfrm>
          <a:prstGeom prst="line">
            <a:avLst/>
          </a:prstGeom>
          <a:ln w="9525" cap="rnd" cmpd="sng">
            <a:solidFill>
              <a:srgbClr val="5867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52450" y="1577525"/>
            <a:ext cx="1920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22465E"/>
              </a:buClr>
            </a:pPr>
            <a:r>
              <a:rPr lang="en-US" b="1" dirty="0" smtClean="0">
                <a:solidFill>
                  <a:schemeClr val="tx1"/>
                </a:solidFill>
              </a:rPr>
              <a:t>FUNCIONALIDAD NO PROBADA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09576" y="1464496"/>
            <a:ext cx="1778275" cy="0"/>
          </a:xfrm>
          <a:prstGeom prst="line">
            <a:avLst/>
          </a:prstGeom>
          <a:ln w="9525" cap="rnd" cmpd="sng">
            <a:solidFill>
              <a:srgbClr val="5867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93701" y="5869842"/>
            <a:ext cx="1778783" cy="0"/>
          </a:xfrm>
          <a:prstGeom prst="line">
            <a:avLst/>
          </a:prstGeom>
          <a:ln w="9525" cap="rnd" cmpd="sng">
            <a:solidFill>
              <a:srgbClr val="5867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84451" y="1577524"/>
            <a:ext cx="20190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2465E"/>
              </a:buClr>
            </a:pPr>
            <a:r>
              <a:rPr lang="es-MX" b="1" dirty="0" smtClean="0">
                <a:solidFill>
                  <a:schemeClr val="tx1"/>
                </a:solidFill>
              </a:rPr>
              <a:t>REQUERIMIENTOS NO FUNCIONALES NO PROBADOS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19351" y="1477184"/>
            <a:ext cx="1778275" cy="0"/>
          </a:xfrm>
          <a:prstGeom prst="line">
            <a:avLst/>
          </a:prstGeom>
          <a:ln w="9525" cap="rnd" cmpd="sng">
            <a:solidFill>
              <a:srgbClr val="5867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03476" y="5882530"/>
            <a:ext cx="1778783" cy="0"/>
          </a:xfrm>
          <a:prstGeom prst="line">
            <a:avLst/>
          </a:prstGeom>
          <a:ln w="9525" cap="rnd" cmpd="sng">
            <a:solidFill>
              <a:srgbClr val="5867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616451" y="1577525"/>
            <a:ext cx="1793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2465E"/>
              </a:buClr>
            </a:pPr>
            <a:r>
              <a:rPr lang="en-US" b="1" dirty="0" smtClean="0">
                <a:solidFill>
                  <a:schemeClr val="tx1"/>
                </a:solidFill>
              </a:rPr>
              <a:t>INCIDENCIAS DE INTEGRACIÓN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629126" y="1468725"/>
            <a:ext cx="1778275" cy="0"/>
          </a:xfrm>
          <a:prstGeom prst="line">
            <a:avLst/>
          </a:prstGeom>
          <a:ln w="9525" cap="rnd" cmpd="sng">
            <a:solidFill>
              <a:srgbClr val="5867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13251" y="5874071"/>
            <a:ext cx="1778783" cy="0"/>
          </a:xfrm>
          <a:prstGeom prst="line">
            <a:avLst/>
          </a:prstGeom>
          <a:ln w="9525" cap="rnd" cmpd="sng">
            <a:solidFill>
              <a:srgbClr val="5867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616700" y="1577525"/>
            <a:ext cx="1809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22465E"/>
              </a:buClr>
            </a:pPr>
            <a:r>
              <a:rPr lang="es-MX" b="1" dirty="0" smtClean="0">
                <a:solidFill>
                  <a:schemeClr val="tx1"/>
                </a:solidFill>
              </a:rPr>
              <a:t>FALTA DE PRUEBAS DE DATOS ESTRATÉGICOS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547" y="3174317"/>
            <a:ext cx="19208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22465E"/>
              </a:buClr>
            </a:pPr>
            <a:r>
              <a:rPr lang="es-MX" sz="1600" dirty="0" smtClean="0">
                <a:solidFill>
                  <a:schemeClr val="tx1"/>
                </a:solidFill>
              </a:rPr>
              <a:t>Por indisponibilidad de ambientes, sistemas, y datos de prueba correctos sincronizados a lo largo de los </a:t>
            </a:r>
            <a:r>
              <a:rPr lang="es-MX" sz="1600" dirty="0" err="1" smtClean="0">
                <a:solidFill>
                  <a:schemeClr val="tx1"/>
                </a:solidFill>
              </a:rPr>
              <a:t>SUT’s</a:t>
            </a:r>
            <a:r>
              <a:rPr lang="es-MX" sz="1600" dirty="0" smtClean="0">
                <a:solidFill>
                  <a:schemeClr val="tx1"/>
                </a:solidFill>
              </a:rPr>
              <a:t> y scripts de pruebas. 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61548" y="3174316"/>
            <a:ext cx="18256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2465E"/>
              </a:buClr>
            </a:pPr>
            <a:r>
              <a:rPr lang="es-MX" sz="1600" dirty="0" smtClean="0">
                <a:solidFill>
                  <a:schemeClr val="tx1"/>
                </a:solidFill>
              </a:rPr>
              <a:t>por la incapacidad de simular el tráfico productivo en los laboratorios de desarrollo y pruebas.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93548" y="3174317"/>
            <a:ext cx="17938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2465E"/>
              </a:buClr>
            </a:pPr>
            <a:r>
              <a:rPr lang="es-MX" sz="1600" dirty="0" smtClean="0">
                <a:solidFill>
                  <a:schemeClr val="tx1"/>
                </a:solidFill>
              </a:rPr>
              <a:t>Por la incapacidad de conectarse a sistemas de los que se depende, ambientes y canales (incluyendo 3rd </a:t>
            </a:r>
            <a:r>
              <a:rPr lang="es-MX" sz="1600" dirty="0" err="1" smtClean="0">
                <a:solidFill>
                  <a:schemeClr val="tx1"/>
                </a:solidFill>
              </a:rPr>
              <a:t>party</a:t>
            </a:r>
            <a:r>
              <a:rPr lang="es-MX" sz="1600" dirty="0" smtClean="0">
                <a:solidFill>
                  <a:schemeClr val="tx1"/>
                </a:solidFill>
              </a:rPr>
              <a:t>)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93797" y="3174317"/>
            <a:ext cx="20223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22465E"/>
              </a:buClr>
            </a:pPr>
            <a:r>
              <a:rPr lang="es-MX" sz="1600" dirty="0" smtClean="0">
                <a:solidFill>
                  <a:schemeClr val="tx1"/>
                </a:solidFill>
              </a:rPr>
              <a:t>Ocasiona no solo reducir la cobertura de pruebas sino que también incrementa el trabajo de cada miembro  para cada iteración</a:t>
            </a:r>
          </a:p>
        </p:txBody>
      </p:sp>
    </p:spTree>
    <p:extLst>
      <p:ext uri="{BB962C8B-B14F-4D97-AF65-F5344CB8AC3E}">
        <p14:creationId xmlns:p14="http://schemas.microsoft.com/office/powerpoint/2010/main" xmlns="" val="266011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2843173" y="5693957"/>
            <a:ext cx="978916" cy="346249"/>
          </a:xfrm>
          <a:prstGeom prst="rect">
            <a:avLst/>
          </a:prstGeom>
          <a:solidFill>
            <a:schemeClr val="bg1"/>
          </a:solidFill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s-MX" sz="1050" dirty="0" smtClean="0">
                <a:latin typeface="Bradley Hand ITC" panose="03070402050302030203" pitchFamily="66" charset="0"/>
              </a:rPr>
              <a:t>CAPACITY</a:t>
            </a:r>
            <a:endParaRPr lang="en-US" sz="1050" dirty="0" smtClean="0">
              <a:latin typeface="Bradley Hand ITC" panose="03070402050302030203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23728" y="5661248"/>
            <a:ext cx="591818" cy="353943"/>
          </a:xfrm>
          <a:prstGeom prst="rect">
            <a:avLst/>
          </a:prstGeom>
          <a:solidFill>
            <a:schemeClr val="bg1"/>
          </a:solidFill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s-MX" sz="1050" dirty="0" smtClean="0">
                <a:latin typeface="Bradley Hand ITC" panose="03070402050302030203" pitchFamily="66" charset="0"/>
              </a:rPr>
              <a:t>SYNC</a:t>
            </a:r>
            <a:endParaRPr lang="en-US" sz="1050" dirty="0" smtClean="0">
              <a:latin typeface="Bradley Hand ITC" panose="03070402050302030203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5690713"/>
            <a:ext cx="1171720" cy="346249"/>
          </a:xfrm>
          <a:prstGeom prst="rect">
            <a:avLst/>
          </a:prstGeom>
          <a:solidFill>
            <a:schemeClr val="bg1"/>
          </a:solidFill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s-MX" sz="1050" dirty="0" smtClean="0">
                <a:latin typeface="Bradley Hand ITC" panose="03070402050302030203" pitchFamily="66" charset="0"/>
              </a:rPr>
              <a:t>AVAILABILITY</a:t>
            </a:r>
            <a:endParaRPr lang="en-US" sz="1050" dirty="0" smtClean="0">
              <a:latin typeface="Bradley Hand ITC" panose="03070402050302030203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23928" y="5710777"/>
            <a:ext cx="604915" cy="353943"/>
          </a:xfrm>
          <a:prstGeom prst="rect">
            <a:avLst/>
          </a:prstGeom>
          <a:solidFill>
            <a:schemeClr val="bg1"/>
          </a:solidFill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s-MX" sz="1050" dirty="0" smtClean="0">
                <a:latin typeface="Bradley Hand ITC" panose="03070402050302030203" pitchFamily="66" charset="0"/>
              </a:rPr>
              <a:t>COST</a:t>
            </a:r>
            <a:endParaRPr lang="en-US" sz="1050" dirty="0" smtClean="0">
              <a:latin typeface="Bradley Hand ITC" panose="03070402050302030203" pitchFamily="66" charset="0"/>
            </a:endParaRPr>
          </a:p>
        </p:txBody>
      </p:sp>
      <p:pic>
        <p:nvPicPr>
          <p:cNvPr id="26" name="Picture 25" descr="fram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96" y="3335781"/>
            <a:ext cx="4493958" cy="31448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CA LISA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habilita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desarrollo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Ágil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Pruebas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con LISA Service Virtualization and LISA TEST</a:t>
            </a:r>
            <a:endParaRPr lang="en-US" sz="2000" dirty="0"/>
          </a:p>
        </p:txBody>
      </p:sp>
      <p:pic>
        <p:nvPicPr>
          <p:cNvPr id="4" name="Picture 3" descr="st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549" y="1301673"/>
            <a:ext cx="3578707" cy="4529308"/>
          </a:xfrm>
          <a:prstGeom prst="rect">
            <a:avLst/>
          </a:prstGeom>
        </p:spPr>
      </p:pic>
      <p:pic>
        <p:nvPicPr>
          <p:cNvPr id="5" name="Picture 4" descr="test_mainfram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916" y="5416510"/>
            <a:ext cx="635316" cy="187199"/>
          </a:xfrm>
          <a:prstGeom prst="rect">
            <a:avLst/>
          </a:prstGeom>
          <a:solidFill>
            <a:sysClr val="window" lastClr="FFFFFF">
              <a:alpha val="40000"/>
            </a:sysClr>
          </a:solidFill>
        </p:spPr>
      </p:pic>
      <p:pic>
        <p:nvPicPr>
          <p:cNvPr id="6" name="Picture 5" descr="test_systemofrecor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2306" y="5221314"/>
            <a:ext cx="728290" cy="389101"/>
          </a:xfrm>
          <a:prstGeom prst="rect">
            <a:avLst/>
          </a:prstGeom>
          <a:solidFill>
            <a:sysClr val="window" lastClr="FFFFFF">
              <a:alpha val="40000"/>
            </a:sysClr>
          </a:solidFill>
        </p:spPr>
      </p:pic>
      <p:pic>
        <p:nvPicPr>
          <p:cNvPr id="7" name="Picture 6" descr="test_erp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3930" y="5376987"/>
            <a:ext cx="237598" cy="230801"/>
          </a:xfrm>
          <a:prstGeom prst="rect">
            <a:avLst/>
          </a:prstGeom>
          <a:solidFill>
            <a:sysClr val="window" lastClr="FFFFFF">
              <a:alpha val="40000"/>
            </a:sysClr>
          </a:solidFill>
        </p:spPr>
      </p:pic>
      <p:pic>
        <p:nvPicPr>
          <p:cNvPr id="8" name="Picture 7" descr="test_saa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5153" y="5432867"/>
            <a:ext cx="361562" cy="164486"/>
          </a:xfrm>
          <a:prstGeom prst="rect">
            <a:avLst/>
          </a:prstGeom>
          <a:solidFill>
            <a:sysClr val="window" lastClr="FFFFFF">
              <a:alpha val="40000"/>
            </a:sys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7262" y="4745765"/>
            <a:ext cx="580703" cy="905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0661" y="4745765"/>
            <a:ext cx="580703" cy="9052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1971" y="4755796"/>
            <a:ext cx="580703" cy="9052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7505" y="4747191"/>
            <a:ext cx="580703" cy="905258"/>
          </a:xfrm>
          <a:prstGeom prst="rect">
            <a:avLst/>
          </a:prstGeom>
        </p:spPr>
      </p:pic>
      <p:pic>
        <p:nvPicPr>
          <p:cNvPr id="13" name="Picture 12" descr="wb_omcircl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9228" y="2536944"/>
            <a:ext cx="954697" cy="1086080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 rot="2575921">
            <a:off x="1847567" y="3619050"/>
            <a:ext cx="144566" cy="1353957"/>
          </a:xfrm>
          <a:custGeom>
            <a:avLst/>
            <a:gdLst>
              <a:gd name="connsiteX0" fmla="*/ 84036 w 84036"/>
              <a:gd name="connsiteY0" fmla="*/ 0 h 1128058"/>
              <a:gd name="connsiteX1" fmla="*/ 84036 w 84036"/>
              <a:gd name="connsiteY1" fmla="*/ 0 h 1128058"/>
              <a:gd name="connsiteX2" fmla="*/ 69095 w 84036"/>
              <a:gd name="connsiteY2" fmla="*/ 388470 h 1128058"/>
              <a:gd name="connsiteX3" fmla="*/ 54154 w 84036"/>
              <a:gd name="connsiteY3" fmla="*/ 455706 h 1128058"/>
              <a:gd name="connsiteX4" fmla="*/ 39213 w 84036"/>
              <a:gd name="connsiteY4" fmla="*/ 530411 h 1128058"/>
              <a:gd name="connsiteX5" fmla="*/ 31742 w 84036"/>
              <a:gd name="connsiteY5" fmla="*/ 590176 h 1128058"/>
              <a:gd name="connsiteX6" fmla="*/ 9331 w 84036"/>
              <a:gd name="connsiteY6" fmla="*/ 709706 h 1128058"/>
              <a:gd name="connsiteX7" fmla="*/ 1860 w 84036"/>
              <a:gd name="connsiteY7" fmla="*/ 1128058 h 11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36" h="1128058">
                <a:moveTo>
                  <a:pt x="84036" y="0"/>
                </a:moveTo>
                <a:lnTo>
                  <a:pt x="84036" y="0"/>
                </a:lnTo>
                <a:cubicBezTo>
                  <a:pt x="83473" y="24226"/>
                  <a:pt x="86830" y="282059"/>
                  <a:pt x="69095" y="388470"/>
                </a:cubicBezTo>
                <a:cubicBezTo>
                  <a:pt x="65321" y="411116"/>
                  <a:pt x="58884" y="433240"/>
                  <a:pt x="54154" y="455706"/>
                </a:cubicBezTo>
                <a:cubicBezTo>
                  <a:pt x="48922" y="480556"/>
                  <a:pt x="43388" y="505362"/>
                  <a:pt x="39213" y="530411"/>
                </a:cubicBezTo>
                <a:cubicBezTo>
                  <a:pt x="35912" y="550215"/>
                  <a:pt x="35231" y="570405"/>
                  <a:pt x="31742" y="590176"/>
                </a:cubicBezTo>
                <a:cubicBezTo>
                  <a:pt x="18569" y="664821"/>
                  <a:pt x="15762" y="642184"/>
                  <a:pt x="9331" y="709706"/>
                </a:cubicBezTo>
                <a:cubicBezTo>
                  <a:pt x="-5592" y="866400"/>
                  <a:pt x="1860" y="935593"/>
                  <a:pt x="1860" y="1128058"/>
                </a:cubicBezTo>
              </a:path>
            </a:pathLst>
          </a:custGeom>
          <a:noFill/>
          <a:ln w="38100" cap="rnd" cmpd="sng" algn="ctr">
            <a:solidFill>
              <a:srgbClr val="081D2B"/>
            </a:solidFill>
            <a:prstDash val="solid"/>
            <a:tailEnd type="triangle"/>
          </a:ln>
          <a:effectLst/>
        </p:spPr>
        <p:txBody>
          <a:bodyPr lIns="102413" tIns="51206" rIns="102413" bIns="5120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 rot="692379">
            <a:off x="2500345" y="3848006"/>
            <a:ext cx="144567" cy="914610"/>
          </a:xfrm>
          <a:custGeom>
            <a:avLst/>
            <a:gdLst>
              <a:gd name="connsiteX0" fmla="*/ 84036 w 84036"/>
              <a:gd name="connsiteY0" fmla="*/ 0 h 1128058"/>
              <a:gd name="connsiteX1" fmla="*/ 84036 w 84036"/>
              <a:gd name="connsiteY1" fmla="*/ 0 h 1128058"/>
              <a:gd name="connsiteX2" fmla="*/ 69095 w 84036"/>
              <a:gd name="connsiteY2" fmla="*/ 388470 h 1128058"/>
              <a:gd name="connsiteX3" fmla="*/ 54154 w 84036"/>
              <a:gd name="connsiteY3" fmla="*/ 455706 h 1128058"/>
              <a:gd name="connsiteX4" fmla="*/ 39213 w 84036"/>
              <a:gd name="connsiteY4" fmla="*/ 530411 h 1128058"/>
              <a:gd name="connsiteX5" fmla="*/ 31742 w 84036"/>
              <a:gd name="connsiteY5" fmla="*/ 590176 h 1128058"/>
              <a:gd name="connsiteX6" fmla="*/ 9331 w 84036"/>
              <a:gd name="connsiteY6" fmla="*/ 709706 h 1128058"/>
              <a:gd name="connsiteX7" fmla="*/ 1860 w 84036"/>
              <a:gd name="connsiteY7" fmla="*/ 1128058 h 11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36" h="1128058">
                <a:moveTo>
                  <a:pt x="84036" y="0"/>
                </a:moveTo>
                <a:lnTo>
                  <a:pt x="84036" y="0"/>
                </a:lnTo>
                <a:cubicBezTo>
                  <a:pt x="83473" y="24226"/>
                  <a:pt x="86830" y="282059"/>
                  <a:pt x="69095" y="388470"/>
                </a:cubicBezTo>
                <a:cubicBezTo>
                  <a:pt x="65321" y="411116"/>
                  <a:pt x="58884" y="433240"/>
                  <a:pt x="54154" y="455706"/>
                </a:cubicBezTo>
                <a:cubicBezTo>
                  <a:pt x="48922" y="480556"/>
                  <a:pt x="43388" y="505362"/>
                  <a:pt x="39213" y="530411"/>
                </a:cubicBezTo>
                <a:cubicBezTo>
                  <a:pt x="35912" y="550215"/>
                  <a:pt x="35231" y="570405"/>
                  <a:pt x="31742" y="590176"/>
                </a:cubicBezTo>
                <a:cubicBezTo>
                  <a:pt x="18569" y="664821"/>
                  <a:pt x="15762" y="642184"/>
                  <a:pt x="9331" y="709706"/>
                </a:cubicBezTo>
                <a:cubicBezTo>
                  <a:pt x="-5592" y="866400"/>
                  <a:pt x="1860" y="935593"/>
                  <a:pt x="1860" y="1128058"/>
                </a:cubicBezTo>
              </a:path>
            </a:pathLst>
          </a:custGeom>
          <a:noFill/>
          <a:ln w="38100" cap="rnd" cmpd="sng" algn="ctr">
            <a:solidFill>
              <a:srgbClr val="081D2B"/>
            </a:solidFill>
            <a:prstDash val="solid"/>
            <a:tailEnd type="triangle"/>
          </a:ln>
          <a:effectLst/>
        </p:spPr>
        <p:txBody>
          <a:bodyPr lIns="102413" tIns="51206" rIns="102413" bIns="5120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 rot="20711513" flipH="1">
            <a:off x="3217325" y="3836147"/>
            <a:ext cx="118055" cy="945277"/>
          </a:xfrm>
          <a:custGeom>
            <a:avLst/>
            <a:gdLst>
              <a:gd name="connsiteX0" fmla="*/ 84036 w 84036"/>
              <a:gd name="connsiteY0" fmla="*/ 0 h 1128058"/>
              <a:gd name="connsiteX1" fmla="*/ 84036 w 84036"/>
              <a:gd name="connsiteY1" fmla="*/ 0 h 1128058"/>
              <a:gd name="connsiteX2" fmla="*/ 69095 w 84036"/>
              <a:gd name="connsiteY2" fmla="*/ 388470 h 1128058"/>
              <a:gd name="connsiteX3" fmla="*/ 54154 w 84036"/>
              <a:gd name="connsiteY3" fmla="*/ 455706 h 1128058"/>
              <a:gd name="connsiteX4" fmla="*/ 39213 w 84036"/>
              <a:gd name="connsiteY4" fmla="*/ 530411 h 1128058"/>
              <a:gd name="connsiteX5" fmla="*/ 31742 w 84036"/>
              <a:gd name="connsiteY5" fmla="*/ 590176 h 1128058"/>
              <a:gd name="connsiteX6" fmla="*/ 9331 w 84036"/>
              <a:gd name="connsiteY6" fmla="*/ 709706 h 1128058"/>
              <a:gd name="connsiteX7" fmla="*/ 1860 w 84036"/>
              <a:gd name="connsiteY7" fmla="*/ 1128058 h 11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36" h="1128058">
                <a:moveTo>
                  <a:pt x="84036" y="0"/>
                </a:moveTo>
                <a:lnTo>
                  <a:pt x="84036" y="0"/>
                </a:lnTo>
                <a:cubicBezTo>
                  <a:pt x="83473" y="24226"/>
                  <a:pt x="86830" y="282059"/>
                  <a:pt x="69095" y="388470"/>
                </a:cubicBezTo>
                <a:cubicBezTo>
                  <a:pt x="65321" y="411116"/>
                  <a:pt x="58884" y="433240"/>
                  <a:pt x="54154" y="455706"/>
                </a:cubicBezTo>
                <a:cubicBezTo>
                  <a:pt x="48922" y="480556"/>
                  <a:pt x="43388" y="505362"/>
                  <a:pt x="39213" y="530411"/>
                </a:cubicBezTo>
                <a:cubicBezTo>
                  <a:pt x="35912" y="550215"/>
                  <a:pt x="35231" y="570405"/>
                  <a:pt x="31742" y="590176"/>
                </a:cubicBezTo>
                <a:cubicBezTo>
                  <a:pt x="18569" y="664821"/>
                  <a:pt x="15762" y="642184"/>
                  <a:pt x="9331" y="709706"/>
                </a:cubicBezTo>
                <a:cubicBezTo>
                  <a:pt x="-5592" y="866400"/>
                  <a:pt x="1860" y="935593"/>
                  <a:pt x="1860" y="1128058"/>
                </a:cubicBezTo>
              </a:path>
            </a:pathLst>
          </a:custGeom>
          <a:noFill/>
          <a:ln w="38100" cap="rnd" cmpd="sng" algn="ctr">
            <a:solidFill>
              <a:srgbClr val="081D2B"/>
            </a:solidFill>
            <a:prstDash val="solid"/>
            <a:tailEnd type="triangle"/>
          </a:ln>
          <a:effectLst/>
        </p:spPr>
        <p:txBody>
          <a:bodyPr lIns="102413" tIns="51206" rIns="102413" bIns="5120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 rot="19294038" flipH="1">
            <a:off x="3763123" y="3668415"/>
            <a:ext cx="146696" cy="1288226"/>
          </a:xfrm>
          <a:custGeom>
            <a:avLst/>
            <a:gdLst>
              <a:gd name="connsiteX0" fmla="*/ 84036 w 84036"/>
              <a:gd name="connsiteY0" fmla="*/ 0 h 1128058"/>
              <a:gd name="connsiteX1" fmla="*/ 84036 w 84036"/>
              <a:gd name="connsiteY1" fmla="*/ 0 h 1128058"/>
              <a:gd name="connsiteX2" fmla="*/ 69095 w 84036"/>
              <a:gd name="connsiteY2" fmla="*/ 388470 h 1128058"/>
              <a:gd name="connsiteX3" fmla="*/ 54154 w 84036"/>
              <a:gd name="connsiteY3" fmla="*/ 455706 h 1128058"/>
              <a:gd name="connsiteX4" fmla="*/ 39213 w 84036"/>
              <a:gd name="connsiteY4" fmla="*/ 530411 h 1128058"/>
              <a:gd name="connsiteX5" fmla="*/ 31742 w 84036"/>
              <a:gd name="connsiteY5" fmla="*/ 590176 h 1128058"/>
              <a:gd name="connsiteX6" fmla="*/ 9331 w 84036"/>
              <a:gd name="connsiteY6" fmla="*/ 709706 h 1128058"/>
              <a:gd name="connsiteX7" fmla="*/ 1860 w 84036"/>
              <a:gd name="connsiteY7" fmla="*/ 1128058 h 11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36" h="1128058">
                <a:moveTo>
                  <a:pt x="84036" y="0"/>
                </a:moveTo>
                <a:lnTo>
                  <a:pt x="84036" y="0"/>
                </a:lnTo>
                <a:cubicBezTo>
                  <a:pt x="83473" y="24226"/>
                  <a:pt x="86830" y="282059"/>
                  <a:pt x="69095" y="388470"/>
                </a:cubicBezTo>
                <a:cubicBezTo>
                  <a:pt x="65321" y="411116"/>
                  <a:pt x="58884" y="433240"/>
                  <a:pt x="54154" y="455706"/>
                </a:cubicBezTo>
                <a:cubicBezTo>
                  <a:pt x="48922" y="480556"/>
                  <a:pt x="43388" y="505362"/>
                  <a:pt x="39213" y="530411"/>
                </a:cubicBezTo>
                <a:cubicBezTo>
                  <a:pt x="35912" y="550215"/>
                  <a:pt x="35231" y="570405"/>
                  <a:pt x="31742" y="590176"/>
                </a:cubicBezTo>
                <a:cubicBezTo>
                  <a:pt x="18569" y="664821"/>
                  <a:pt x="15762" y="642184"/>
                  <a:pt x="9331" y="709706"/>
                </a:cubicBezTo>
                <a:cubicBezTo>
                  <a:pt x="-5592" y="866400"/>
                  <a:pt x="1860" y="935593"/>
                  <a:pt x="1860" y="1128058"/>
                </a:cubicBezTo>
              </a:path>
            </a:pathLst>
          </a:custGeom>
          <a:noFill/>
          <a:ln w="38100" cap="rnd" cmpd="sng" algn="ctr">
            <a:solidFill>
              <a:srgbClr val="081D2B"/>
            </a:solidFill>
            <a:prstDash val="solid"/>
            <a:tailEnd type="triangle"/>
          </a:ln>
          <a:effectLst/>
        </p:spPr>
        <p:txBody>
          <a:bodyPr lIns="102413" tIns="51206" rIns="102413" bIns="5120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 descr="wb_ear.png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7653" y="4443513"/>
            <a:ext cx="142825" cy="273774"/>
          </a:xfrm>
          <a:prstGeom prst="rect">
            <a:avLst/>
          </a:prstGeom>
        </p:spPr>
      </p:pic>
      <p:pic>
        <p:nvPicPr>
          <p:cNvPr id="19" name="Picture 18" descr="wb_ear.png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8449" y="4443513"/>
            <a:ext cx="142825" cy="273774"/>
          </a:xfrm>
          <a:prstGeom prst="rect">
            <a:avLst/>
          </a:prstGeom>
        </p:spPr>
      </p:pic>
      <p:pic>
        <p:nvPicPr>
          <p:cNvPr id="20" name="Picture 19" descr="wb_ear.png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1357" y="4443513"/>
            <a:ext cx="142825" cy="273774"/>
          </a:xfrm>
          <a:prstGeom prst="rect">
            <a:avLst/>
          </a:prstGeom>
        </p:spPr>
      </p:pic>
      <p:pic>
        <p:nvPicPr>
          <p:cNvPr id="21" name="Picture 20" descr="wb_ear.png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8804" y="4443513"/>
            <a:ext cx="142825" cy="273774"/>
          </a:xfrm>
          <a:prstGeom prst="rect">
            <a:avLst/>
          </a:prstGeom>
        </p:spPr>
      </p:pic>
      <p:pic>
        <p:nvPicPr>
          <p:cNvPr id="22" name="Picture 21" descr="wb_redx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1549" y="5750699"/>
            <a:ext cx="707683" cy="255338"/>
          </a:xfrm>
          <a:prstGeom prst="rect">
            <a:avLst/>
          </a:prstGeom>
        </p:spPr>
      </p:pic>
      <p:pic>
        <p:nvPicPr>
          <p:cNvPr id="23" name="Picture 22" descr="wb_redx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2671" y="5736168"/>
            <a:ext cx="707683" cy="255338"/>
          </a:xfrm>
          <a:prstGeom prst="rect">
            <a:avLst/>
          </a:prstGeom>
        </p:spPr>
      </p:pic>
      <p:pic>
        <p:nvPicPr>
          <p:cNvPr id="24" name="Picture 23" descr="wb_redx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8480" y="5736168"/>
            <a:ext cx="707683" cy="255338"/>
          </a:xfrm>
          <a:prstGeom prst="rect">
            <a:avLst/>
          </a:prstGeom>
        </p:spPr>
      </p:pic>
      <p:pic>
        <p:nvPicPr>
          <p:cNvPr id="25" name="Picture 24" descr="wb_redx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4317" y="5762425"/>
            <a:ext cx="707683" cy="255338"/>
          </a:xfrm>
          <a:prstGeom prst="rect">
            <a:avLst/>
          </a:prstGeom>
        </p:spPr>
      </p:pic>
      <p:pic>
        <p:nvPicPr>
          <p:cNvPr id="27" name="Picture 26" descr="test_o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8776" y="3100370"/>
            <a:ext cx="748882" cy="127305"/>
          </a:xfrm>
          <a:prstGeom prst="rect">
            <a:avLst/>
          </a:prstGeom>
        </p:spPr>
      </p:pic>
      <p:pic>
        <p:nvPicPr>
          <p:cNvPr id="28" name="Picture 27" descr="test_calisavse.png"/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2390" y="3981246"/>
            <a:ext cx="569010" cy="293077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883217" y="1317583"/>
            <a:ext cx="1993204" cy="1441467"/>
            <a:chOff x="4466872" y="1367606"/>
            <a:chExt cx="2230600" cy="1495313"/>
          </a:xfrm>
        </p:grpSpPr>
        <p:grpSp>
          <p:nvGrpSpPr>
            <p:cNvPr id="34" name="Group 33"/>
            <p:cNvGrpSpPr/>
            <p:nvPr/>
          </p:nvGrpSpPr>
          <p:grpSpPr>
            <a:xfrm>
              <a:off x="4466872" y="1367606"/>
              <a:ext cx="1181670" cy="1495313"/>
              <a:chOff x="4572000" y="1200150"/>
              <a:chExt cx="1282700" cy="1121485"/>
            </a:xfrm>
          </p:grpSpPr>
          <p:pic>
            <p:nvPicPr>
              <p:cNvPr id="36" name="Picture 35" descr="wb_omcircle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1200150"/>
                <a:ext cx="1282700" cy="844988"/>
              </a:xfrm>
              <a:prstGeom prst="rect">
                <a:avLst/>
              </a:prstGeom>
            </p:spPr>
          </p:pic>
          <p:sp>
            <p:nvSpPr>
              <p:cNvPr id="37" name="Freeform 36"/>
              <p:cNvSpPr/>
              <p:nvPr/>
            </p:nvSpPr>
            <p:spPr>
              <a:xfrm rot="19294038" flipH="1" flipV="1">
                <a:off x="4815030" y="2072033"/>
                <a:ext cx="389131" cy="249602"/>
              </a:xfrm>
              <a:custGeom>
                <a:avLst/>
                <a:gdLst>
                  <a:gd name="connsiteX0" fmla="*/ 84036 w 84036"/>
                  <a:gd name="connsiteY0" fmla="*/ 0 h 1128058"/>
                  <a:gd name="connsiteX1" fmla="*/ 84036 w 84036"/>
                  <a:gd name="connsiteY1" fmla="*/ 0 h 1128058"/>
                  <a:gd name="connsiteX2" fmla="*/ 69095 w 84036"/>
                  <a:gd name="connsiteY2" fmla="*/ 388470 h 1128058"/>
                  <a:gd name="connsiteX3" fmla="*/ 54154 w 84036"/>
                  <a:gd name="connsiteY3" fmla="*/ 455706 h 1128058"/>
                  <a:gd name="connsiteX4" fmla="*/ 39213 w 84036"/>
                  <a:gd name="connsiteY4" fmla="*/ 530411 h 1128058"/>
                  <a:gd name="connsiteX5" fmla="*/ 31742 w 84036"/>
                  <a:gd name="connsiteY5" fmla="*/ 590176 h 1128058"/>
                  <a:gd name="connsiteX6" fmla="*/ 9331 w 84036"/>
                  <a:gd name="connsiteY6" fmla="*/ 709706 h 1128058"/>
                  <a:gd name="connsiteX7" fmla="*/ 1860 w 84036"/>
                  <a:gd name="connsiteY7" fmla="*/ 1128058 h 1128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036" h="1128058">
                    <a:moveTo>
                      <a:pt x="84036" y="0"/>
                    </a:moveTo>
                    <a:lnTo>
                      <a:pt x="84036" y="0"/>
                    </a:lnTo>
                    <a:cubicBezTo>
                      <a:pt x="83473" y="24226"/>
                      <a:pt x="86830" y="282059"/>
                      <a:pt x="69095" y="388470"/>
                    </a:cubicBezTo>
                    <a:cubicBezTo>
                      <a:pt x="65321" y="411116"/>
                      <a:pt x="58884" y="433240"/>
                      <a:pt x="54154" y="455706"/>
                    </a:cubicBezTo>
                    <a:cubicBezTo>
                      <a:pt x="48922" y="480556"/>
                      <a:pt x="43388" y="505362"/>
                      <a:pt x="39213" y="530411"/>
                    </a:cubicBezTo>
                    <a:cubicBezTo>
                      <a:pt x="35912" y="550215"/>
                      <a:pt x="35231" y="570405"/>
                      <a:pt x="31742" y="590176"/>
                    </a:cubicBezTo>
                    <a:cubicBezTo>
                      <a:pt x="18569" y="664821"/>
                      <a:pt x="15762" y="642184"/>
                      <a:pt x="9331" y="709706"/>
                    </a:cubicBezTo>
                    <a:cubicBezTo>
                      <a:pt x="-5592" y="866400"/>
                      <a:pt x="1860" y="935593"/>
                      <a:pt x="1860" y="1128058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81D2B"/>
                </a:solidFill>
                <a:prstDash val="solid"/>
                <a:headEnd type="stealth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5554472" y="1574672"/>
              <a:ext cx="1143000" cy="1053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CA Lisa Test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H="1">
            <a:off x="5405167" y="1517556"/>
            <a:ext cx="3957" cy="4517272"/>
          </a:xfrm>
          <a:prstGeom prst="line">
            <a:avLst/>
          </a:prstGeom>
          <a:ln w="9525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5753825" y="1527304"/>
            <a:ext cx="2361544" cy="4312984"/>
            <a:chOff x="7306645" y="1814575"/>
            <a:chExt cx="2361544" cy="3887481"/>
          </a:xfrm>
        </p:grpSpPr>
        <p:sp>
          <p:nvSpPr>
            <p:cNvPr id="44" name="TextBox 43"/>
            <p:cNvSpPr txBox="1"/>
            <p:nvPr/>
          </p:nvSpPr>
          <p:spPr>
            <a:xfrm>
              <a:off x="7306645" y="1814575"/>
              <a:ext cx="1582484" cy="277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PRESENTATION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306645" y="3081939"/>
              <a:ext cx="2361544" cy="277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APPLICATION SERVICES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45050" y="4272494"/>
              <a:ext cx="2079415" cy="277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INTEGRATION LAYER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83455" y="5424643"/>
              <a:ext cx="1083951" cy="277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BACKEND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4591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 animBg="1"/>
      <p:bldP spid="2" grpId="0" animBg="1"/>
      <p:bldP spid="5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2843173" y="5693957"/>
            <a:ext cx="978916" cy="346249"/>
          </a:xfrm>
          <a:prstGeom prst="rect">
            <a:avLst/>
          </a:prstGeom>
          <a:solidFill>
            <a:schemeClr val="bg1"/>
          </a:solidFill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s-MX" sz="1050" dirty="0" smtClean="0">
                <a:latin typeface="Bradley Hand ITC" panose="03070402050302030203" pitchFamily="66" charset="0"/>
              </a:rPr>
              <a:t>CAPACITY</a:t>
            </a:r>
            <a:endParaRPr lang="en-US" sz="1050" dirty="0" smtClean="0">
              <a:latin typeface="Bradley Hand ITC" panose="03070402050302030203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23728" y="5661248"/>
            <a:ext cx="591818" cy="353943"/>
          </a:xfrm>
          <a:prstGeom prst="rect">
            <a:avLst/>
          </a:prstGeom>
          <a:solidFill>
            <a:schemeClr val="bg1"/>
          </a:solidFill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s-MX" sz="1050" dirty="0" smtClean="0">
                <a:latin typeface="Bradley Hand ITC" panose="03070402050302030203" pitchFamily="66" charset="0"/>
              </a:rPr>
              <a:t>SYNC</a:t>
            </a:r>
            <a:endParaRPr lang="en-US" sz="1050" dirty="0" smtClean="0">
              <a:latin typeface="Bradley Hand ITC" panose="03070402050302030203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5690713"/>
            <a:ext cx="1171720" cy="346249"/>
          </a:xfrm>
          <a:prstGeom prst="rect">
            <a:avLst/>
          </a:prstGeom>
          <a:solidFill>
            <a:schemeClr val="bg1"/>
          </a:solidFill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s-MX" sz="1050" dirty="0" smtClean="0">
                <a:latin typeface="Bradley Hand ITC" panose="03070402050302030203" pitchFamily="66" charset="0"/>
              </a:rPr>
              <a:t>AVAILABILITY</a:t>
            </a:r>
            <a:endParaRPr lang="en-US" sz="1050" dirty="0" smtClean="0">
              <a:latin typeface="Bradley Hand ITC" panose="03070402050302030203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23928" y="5710777"/>
            <a:ext cx="604915" cy="353943"/>
          </a:xfrm>
          <a:prstGeom prst="rect">
            <a:avLst/>
          </a:prstGeom>
          <a:solidFill>
            <a:schemeClr val="bg1"/>
          </a:solidFill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s-MX" sz="1050" dirty="0" smtClean="0">
                <a:latin typeface="Bradley Hand ITC" panose="03070402050302030203" pitchFamily="66" charset="0"/>
              </a:rPr>
              <a:t>COST</a:t>
            </a:r>
            <a:endParaRPr lang="en-US" sz="1050" dirty="0" smtClean="0">
              <a:latin typeface="Bradley Hand ITC" panose="03070402050302030203" pitchFamily="66" charset="0"/>
            </a:endParaRPr>
          </a:p>
        </p:txBody>
      </p:sp>
      <p:pic>
        <p:nvPicPr>
          <p:cNvPr id="26" name="Picture 25" descr="fram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96" y="3335781"/>
            <a:ext cx="4493958" cy="31448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CA LISA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habilita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desarrollo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Ágil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Pruebas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con LISA Service Virtualization and LISA TEST</a:t>
            </a:r>
            <a:endParaRPr lang="en-US" sz="2000" dirty="0"/>
          </a:p>
        </p:txBody>
      </p:sp>
      <p:pic>
        <p:nvPicPr>
          <p:cNvPr id="4" name="Picture 3" descr="st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549" y="1301673"/>
            <a:ext cx="3578707" cy="4529308"/>
          </a:xfrm>
          <a:prstGeom prst="rect">
            <a:avLst/>
          </a:prstGeom>
        </p:spPr>
      </p:pic>
      <p:pic>
        <p:nvPicPr>
          <p:cNvPr id="5" name="Picture 4" descr="test_mainfram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916" y="5416510"/>
            <a:ext cx="635316" cy="187199"/>
          </a:xfrm>
          <a:prstGeom prst="rect">
            <a:avLst/>
          </a:prstGeom>
          <a:solidFill>
            <a:sysClr val="window" lastClr="FFFFFF">
              <a:alpha val="40000"/>
            </a:sysClr>
          </a:solidFill>
        </p:spPr>
      </p:pic>
      <p:pic>
        <p:nvPicPr>
          <p:cNvPr id="6" name="Picture 5" descr="test_systemofrecor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2306" y="5221314"/>
            <a:ext cx="728290" cy="389101"/>
          </a:xfrm>
          <a:prstGeom prst="rect">
            <a:avLst/>
          </a:prstGeom>
          <a:solidFill>
            <a:sysClr val="window" lastClr="FFFFFF">
              <a:alpha val="40000"/>
            </a:sysClr>
          </a:solidFill>
        </p:spPr>
      </p:pic>
      <p:pic>
        <p:nvPicPr>
          <p:cNvPr id="7" name="Picture 6" descr="test_erp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3930" y="5376987"/>
            <a:ext cx="237598" cy="230801"/>
          </a:xfrm>
          <a:prstGeom prst="rect">
            <a:avLst/>
          </a:prstGeom>
          <a:solidFill>
            <a:sysClr val="window" lastClr="FFFFFF">
              <a:alpha val="40000"/>
            </a:sysClr>
          </a:solidFill>
        </p:spPr>
      </p:pic>
      <p:pic>
        <p:nvPicPr>
          <p:cNvPr id="8" name="Picture 7" descr="test_saa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5153" y="5432867"/>
            <a:ext cx="361562" cy="164486"/>
          </a:xfrm>
          <a:prstGeom prst="rect">
            <a:avLst/>
          </a:prstGeom>
          <a:solidFill>
            <a:sysClr val="window" lastClr="FFFFFF">
              <a:alpha val="40000"/>
            </a:sys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7262" y="4745765"/>
            <a:ext cx="580703" cy="905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0661" y="4745765"/>
            <a:ext cx="580703" cy="9052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1971" y="4755796"/>
            <a:ext cx="580703" cy="9052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7505" y="4747191"/>
            <a:ext cx="580703" cy="905258"/>
          </a:xfrm>
          <a:prstGeom prst="rect">
            <a:avLst/>
          </a:prstGeom>
        </p:spPr>
      </p:pic>
      <p:pic>
        <p:nvPicPr>
          <p:cNvPr id="13" name="Picture 12" descr="wb_omcircl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9228" y="2536944"/>
            <a:ext cx="954697" cy="1086080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 rot="2575921">
            <a:off x="1847567" y="3619050"/>
            <a:ext cx="144566" cy="1353957"/>
          </a:xfrm>
          <a:custGeom>
            <a:avLst/>
            <a:gdLst>
              <a:gd name="connsiteX0" fmla="*/ 84036 w 84036"/>
              <a:gd name="connsiteY0" fmla="*/ 0 h 1128058"/>
              <a:gd name="connsiteX1" fmla="*/ 84036 w 84036"/>
              <a:gd name="connsiteY1" fmla="*/ 0 h 1128058"/>
              <a:gd name="connsiteX2" fmla="*/ 69095 w 84036"/>
              <a:gd name="connsiteY2" fmla="*/ 388470 h 1128058"/>
              <a:gd name="connsiteX3" fmla="*/ 54154 w 84036"/>
              <a:gd name="connsiteY3" fmla="*/ 455706 h 1128058"/>
              <a:gd name="connsiteX4" fmla="*/ 39213 w 84036"/>
              <a:gd name="connsiteY4" fmla="*/ 530411 h 1128058"/>
              <a:gd name="connsiteX5" fmla="*/ 31742 w 84036"/>
              <a:gd name="connsiteY5" fmla="*/ 590176 h 1128058"/>
              <a:gd name="connsiteX6" fmla="*/ 9331 w 84036"/>
              <a:gd name="connsiteY6" fmla="*/ 709706 h 1128058"/>
              <a:gd name="connsiteX7" fmla="*/ 1860 w 84036"/>
              <a:gd name="connsiteY7" fmla="*/ 1128058 h 11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36" h="1128058">
                <a:moveTo>
                  <a:pt x="84036" y="0"/>
                </a:moveTo>
                <a:lnTo>
                  <a:pt x="84036" y="0"/>
                </a:lnTo>
                <a:cubicBezTo>
                  <a:pt x="83473" y="24226"/>
                  <a:pt x="86830" y="282059"/>
                  <a:pt x="69095" y="388470"/>
                </a:cubicBezTo>
                <a:cubicBezTo>
                  <a:pt x="65321" y="411116"/>
                  <a:pt x="58884" y="433240"/>
                  <a:pt x="54154" y="455706"/>
                </a:cubicBezTo>
                <a:cubicBezTo>
                  <a:pt x="48922" y="480556"/>
                  <a:pt x="43388" y="505362"/>
                  <a:pt x="39213" y="530411"/>
                </a:cubicBezTo>
                <a:cubicBezTo>
                  <a:pt x="35912" y="550215"/>
                  <a:pt x="35231" y="570405"/>
                  <a:pt x="31742" y="590176"/>
                </a:cubicBezTo>
                <a:cubicBezTo>
                  <a:pt x="18569" y="664821"/>
                  <a:pt x="15762" y="642184"/>
                  <a:pt x="9331" y="709706"/>
                </a:cubicBezTo>
                <a:cubicBezTo>
                  <a:pt x="-5592" y="866400"/>
                  <a:pt x="1860" y="935593"/>
                  <a:pt x="1860" y="1128058"/>
                </a:cubicBezTo>
              </a:path>
            </a:pathLst>
          </a:custGeom>
          <a:noFill/>
          <a:ln w="38100" cap="rnd" cmpd="sng" algn="ctr">
            <a:solidFill>
              <a:srgbClr val="081D2B"/>
            </a:solidFill>
            <a:prstDash val="solid"/>
            <a:tailEnd type="triangle"/>
          </a:ln>
          <a:effectLst/>
        </p:spPr>
        <p:txBody>
          <a:bodyPr lIns="102413" tIns="51206" rIns="102413" bIns="5120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 rot="692379">
            <a:off x="2500345" y="3848006"/>
            <a:ext cx="144567" cy="914610"/>
          </a:xfrm>
          <a:custGeom>
            <a:avLst/>
            <a:gdLst>
              <a:gd name="connsiteX0" fmla="*/ 84036 w 84036"/>
              <a:gd name="connsiteY0" fmla="*/ 0 h 1128058"/>
              <a:gd name="connsiteX1" fmla="*/ 84036 w 84036"/>
              <a:gd name="connsiteY1" fmla="*/ 0 h 1128058"/>
              <a:gd name="connsiteX2" fmla="*/ 69095 w 84036"/>
              <a:gd name="connsiteY2" fmla="*/ 388470 h 1128058"/>
              <a:gd name="connsiteX3" fmla="*/ 54154 w 84036"/>
              <a:gd name="connsiteY3" fmla="*/ 455706 h 1128058"/>
              <a:gd name="connsiteX4" fmla="*/ 39213 w 84036"/>
              <a:gd name="connsiteY4" fmla="*/ 530411 h 1128058"/>
              <a:gd name="connsiteX5" fmla="*/ 31742 w 84036"/>
              <a:gd name="connsiteY5" fmla="*/ 590176 h 1128058"/>
              <a:gd name="connsiteX6" fmla="*/ 9331 w 84036"/>
              <a:gd name="connsiteY6" fmla="*/ 709706 h 1128058"/>
              <a:gd name="connsiteX7" fmla="*/ 1860 w 84036"/>
              <a:gd name="connsiteY7" fmla="*/ 1128058 h 11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36" h="1128058">
                <a:moveTo>
                  <a:pt x="84036" y="0"/>
                </a:moveTo>
                <a:lnTo>
                  <a:pt x="84036" y="0"/>
                </a:lnTo>
                <a:cubicBezTo>
                  <a:pt x="83473" y="24226"/>
                  <a:pt x="86830" y="282059"/>
                  <a:pt x="69095" y="388470"/>
                </a:cubicBezTo>
                <a:cubicBezTo>
                  <a:pt x="65321" y="411116"/>
                  <a:pt x="58884" y="433240"/>
                  <a:pt x="54154" y="455706"/>
                </a:cubicBezTo>
                <a:cubicBezTo>
                  <a:pt x="48922" y="480556"/>
                  <a:pt x="43388" y="505362"/>
                  <a:pt x="39213" y="530411"/>
                </a:cubicBezTo>
                <a:cubicBezTo>
                  <a:pt x="35912" y="550215"/>
                  <a:pt x="35231" y="570405"/>
                  <a:pt x="31742" y="590176"/>
                </a:cubicBezTo>
                <a:cubicBezTo>
                  <a:pt x="18569" y="664821"/>
                  <a:pt x="15762" y="642184"/>
                  <a:pt x="9331" y="709706"/>
                </a:cubicBezTo>
                <a:cubicBezTo>
                  <a:pt x="-5592" y="866400"/>
                  <a:pt x="1860" y="935593"/>
                  <a:pt x="1860" y="1128058"/>
                </a:cubicBezTo>
              </a:path>
            </a:pathLst>
          </a:custGeom>
          <a:noFill/>
          <a:ln w="38100" cap="rnd" cmpd="sng" algn="ctr">
            <a:solidFill>
              <a:srgbClr val="081D2B"/>
            </a:solidFill>
            <a:prstDash val="solid"/>
            <a:tailEnd type="triangle"/>
          </a:ln>
          <a:effectLst/>
        </p:spPr>
        <p:txBody>
          <a:bodyPr lIns="102413" tIns="51206" rIns="102413" bIns="5120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 rot="20711513" flipH="1">
            <a:off x="3217325" y="3836147"/>
            <a:ext cx="118055" cy="945277"/>
          </a:xfrm>
          <a:custGeom>
            <a:avLst/>
            <a:gdLst>
              <a:gd name="connsiteX0" fmla="*/ 84036 w 84036"/>
              <a:gd name="connsiteY0" fmla="*/ 0 h 1128058"/>
              <a:gd name="connsiteX1" fmla="*/ 84036 w 84036"/>
              <a:gd name="connsiteY1" fmla="*/ 0 h 1128058"/>
              <a:gd name="connsiteX2" fmla="*/ 69095 w 84036"/>
              <a:gd name="connsiteY2" fmla="*/ 388470 h 1128058"/>
              <a:gd name="connsiteX3" fmla="*/ 54154 w 84036"/>
              <a:gd name="connsiteY3" fmla="*/ 455706 h 1128058"/>
              <a:gd name="connsiteX4" fmla="*/ 39213 w 84036"/>
              <a:gd name="connsiteY4" fmla="*/ 530411 h 1128058"/>
              <a:gd name="connsiteX5" fmla="*/ 31742 w 84036"/>
              <a:gd name="connsiteY5" fmla="*/ 590176 h 1128058"/>
              <a:gd name="connsiteX6" fmla="*/ 9331 w 84036"/>
              <a:gd name="connsiteY6" fmla="*/ 709706 h 1128058"/>
              <a:gd name="connsiteX7" fmla="*/ 1860 w 84036"/>
              <a:gd name="connsiteY7" fmla="*/ 1128058 h 11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36" h="1128058">
                <a:moveTo>
                  <a:pt x="84036" y="0"/>
                </a:moveTo>
                <a:lnTo>
                  <a:pt x="84036" y="0"/>
                </a:lnTo>
                <a:cubicBezTo>
                  <a:pt x="83473" y="24226"/>
                  <a:pt x="86830" y="282059"/>
                  <a:pt x="69095" y="388470"/>
                </a:cubicBezTo>
                <a:cubicBezTo>
                  <a:pt x="65321" y="411116"/>
                  <a:pt x="58884" y="433240"/>
                  <a:pt x="54154" y="455706"/>
                </a:cubicBezTo>
                <a:cubicBezTo>
                  <a:pt x="48922" y="480556"/>
                  <a:pt x="43388" y="505362"/>
                  <a:pt x="39213" y="530411"/>
                </a:cubicBezTo>
                <a:cubicBezTo>
                  <a:pt x="35912" y="550215"/>
                  <a:pt x="35231" y="570405"/>
                  <a:pt x="31742" y="590176"/>
                </a:cubicBezTo>
                <a:cubicBezTo>
                  <a:pt x="18569" y="664821"/>
                  <a:pt x="15762" y="642184"/>
                  <a:pt x="9331" y="709706"/>
                </a:cubicBezTo>
                <a:cubicBezTo>
                  <a:pt x="-5592" y="866400"/>
                  <a:pt x="1860" y="935593"/>
                  <a:pt x="1860" y="1128058"/>
                </a:cubicBezTo>
              </a:path>
            </a:pathLst>
          </a:custGeom>
          <a:noFill/>
          <a:ln w="38100" cap="rnd" cmpd="sng" algn="ctr">
            <a:solidFill>
              <a:srgbClr val="081D2B"/>
            </a:solidFill>
            <a:prstDash val="solid"/>
            <a:tailEnd type="triangle"/>
          </a:ln>
          <a:effectLst/>
        </p:spPr>
        <p:txBody>
          <a:bodyPr lIns="102413" tIns="51206" rIns="102413" bIns="5120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 rot="19294038" flipH="1">
            <a:off x="3763123" y="3668415"/>
            <a:ext cx="146696" cy="1288226"/>
          </a:xfrm>
          <a:custGeom>
            <a:avLst/>
            <a:gdLst>
              <a:gd name="connsiteX0" fmla="*/ 84036 w 84036"/>
              <a:gd name="connsiteY0" fmla="*/ 0 h 1128058"/>
              <a:gd name="connsiteX1" fmla="*/ 84036 w 84036"/>
              <a:gd name="connsiteY1" fmla="*/ 0 h 1128058"/>
              <a:gd name="connsiteX2" fmla="*/ 69095 w 84036"/>
              <a:gd name="connsiteY2" fmla="*/ 388470 h 1128058"/>
              <a:gd name="connsiteX3" fmla="*/ 54154 w 84036"/>
              <a:gd name="connsiteY3" fmla="*/ 455706 h 1128058"/>
              <a:gd name="connsiteX4" fmla="*/ 39213 w 84036"/>
              <a:gd name="connsiteY4" fmla="*/ 530411 h 1128058"/>
              <a:gd name="connsiteX5" fmla="*/ 31742 w 84036"/>
              <a:gd name="connsiteY5" fmla="*/ 590176 h 1128058"/>
              <a:gd name="connsiteX6" fmla="*/ 9331 w 84036"/>
              <a:gd name="connsiteY6" fmla="*/ 709706 h 1128058"/>
              <a:gd name="connsiteX7" fmla="*/ 1860 w 84036"/>
              <a:gd name="connsiteY7" fmla="*/ 1128058 h 11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36" h="1128058">
                <a:moveTo>
                  <a:pt x="84036" y="0"/>
                </a:moveTo>
                <a:lnTo>
                  <a:pt x="84036" y="0"/>
                </a:lnTo>
                <a:cubicBezTo>
                  <a:pt x="83473" y="24226"/>
                  <a:pt x="86830" y="282059"/>
                  <a:pt x="69095" y="388470"/>
                </a:cubicBezTo>
                <a:cubicBezTo>
                  <a:pt x="65321" y="411116"/>
                  <a:pt x="58884" y="433240"/>
                  <a:pt x="54154" y="455706"/>
                </a:cubicBezTo>
                <a:cubicBezTo>
                  <a:pt x="48922" y="480556"/>
                  <a:pt x="43388" y="505362"/>
                  <a:pt x="39213" y="530411"/>
                </a:cubicBezTo>
                <a:cubicBezTo>
                  <a:pt x="35912" y="550215"/>
                  <a:pt x="35231" y="570405"/>
                  <a:pt x="31742" y="590176"/>
                </a:cubicBezTo>
                <a:cubicBezTo>
                  <a:pt x="18569" y="664821"/>
                  <a:pt x="15762" y="642184"/>
                  <a:pt x="9331" y="709706"/>
                </a:cubicBezTo>
                <a:cubicBezTo>
                  <a:pt x="-5592" y="866400"/>
                  <a:pt x="1860" y="935593"/>
                  <a:pt x="1860" y="1128058"/>
                </a:cubicBezTo>
              </a:path>
            </a:pathLst>
          </a:custGeom>
          <a:noFill/>
          <a:ln w="38100" cap="rnd" cmpd="sng" algn="ctr">
            <a:solidFill>
              <a:srgbClr val="081D2B"/>
            </a:solidFill>
            <a:prstDash val="solid"/>
            <a:tailEnd type="triangle"/>
          </a:ln>
          <a:effectLst/>
        </p:spPr>
        <p:txBody>
          <a:bodyPr lIns="102413" tIns="51206" rIns="102413" bIns="5120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 descr="wb_ear.png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7653" y="4443513"/>
            <a:ext cx="142825" cy="273774"/>
          </a:xfrm>
          <a:prstGeom prst="rect">
            <a:avLst/>
          </a:prstGeom>
        </p:spPr>
      </p:pic>
      <p:pic>
        <p:nvPicPr>
          <p:cNvPr id="19" name="Picture 18" descr="wb_ear.png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8449" y="4443513"/>
            <a:ext cx="142825" cy="273774"/>
          </a:xfrm>
          <a:prstGeom prst="rect">
            <a:avLst/>
          </a:prstGeom>
        </p:spPr>
      </p:pic>
      <p:pic>
        <p:nvPicPr>
          <p:cNvPr id="20" name="Picture 19" descr="wb_ear.png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1357" y="4443513"/>
            <a:ext cx="142825" cy="273774"/>
          </a:xfrm>
          <a:prstGeom prst="rect">
            <a:avLst/>
          </a:prstGeom>
        </p:spPr>
      </p:pic>
      <p:pic>
        <p:nvPicPr>
          <p:cNvPr id="21" name="Picture 20" descr="wb_ear.png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8804" y="4443513"/>
            <a:ext cx="142825" cy="273774"/>
          </a:xfrm>
          <a:prstGeom prst="rect">
            <a:avLst/>
          </a:prstGeom>
        </p:spPr>
      </p:pic>
      <p:pic>
        <p:nvPicPr>
          <p:cNvPr id="22" name="Picture 21" descr="wb_redx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1549" y="5750699"/>
            <a:ext cx="707683" cy="255338"/>
          </a:xfrm>
          <a:prstGeom prst="rect">
            <a:avLst/>
          </a:prstGeom>
        </p:spPr>
      </p:pic>
      <p:pic>
        <p:nvPicPr>
          <p:cNvPr id="23" name="Picture 22" descr="wb_redx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2671" y="5736168"/>
            <a:ext cx="707683" cy="255338"/>
          </a:xfrm>
          <a:prstGeom prst="rect">
            <a:avLst/>
          </a:prstGeom>
        </p:spPr>
      </p:pic>
      <p:pic>
        <p:nvPicPr>
          <p:cNvPr id="24" name="Picture 23" descr="wb_redx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8480" y="5736168"/>
            <a:ext cx="707683" cy="255338"/>
          </a:xfrm>
          <a:prstGeom prst="rect">
            <a:avLst/>
          </a:prstGeom>
        </p:spPr>
      </p:pic>
      <p:pic>
        <p:nvPicPr>
          <p:cNvPr id="25" name="Picture 24" descr="wb_redx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4317" y="5762425"/>
            <a:ext cx="707683" cy="255338"/>
          </a:xfrm>
          <a:prstGeom prst="rect">
            <a:avLst/>
          </a:prstGeom>
        </p:spPr>
      </p:pic>
      <p:pic>
        <p:nvPicPr>
          <p:cNvPr id="27" name="Picture 26" descr="test_o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8776" y="3100370"/>
            <a:ext cx="748882" cy="127305"/>
          </a:xfrm>
          <a:prstGeom prst="rect">
            <a:avLst/>
          </a:prstGeom>
        </p:spPr>
      </p:pic>
      <p:pic>
        <p:nvPicPr>
          <p:cNvPr id="28" name="Picture 27" descr="test_calisavse.png"/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2390" y="3981246"/>
            <a:ext cx="569010" cy="293077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883217" y="1317583"/>
            <a:ext cx="1993204" cy="1441467"/>
            <a:chOff x="4466872" y="1367606"/>
            <a:chExt cx="2230600" cy="1495313"/>
          </a:xfrm>
        </p:grpSpPr>
        <p:grpSp>
          <p:nvGrpSpPr>
            <p:cNvPr id="34" name="Group 33"/>
            <p:cNvGrpSpPr/>
            <p:nvPr/>
          </p:nvGrpSpPr>
          <p:grpSpPr>
            <a:xfrm>
              <a:off x="4466872" y="1367606"/>
              <a:ext cx="1181670" cy="1495313"/>
              <a:chOff x="4572000" y="1200150"/>
              <a:chExt cx="1282700" cy="1121485"/>
            </a:xfrm>
          </p:grpSpPr>
          <p:pic>
            <p:nvPicPr>
              <p:cNvPr id="36" name="Picture 35" descr="wb_omcircle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1200150"/>
                <a:ext cx="1282700" cy="844988"/>
              </a:xfrm>
              <a:prstGeom prst="rect">
                <a:avLst/>
              </a:prstGeom>
            </p:spPr>
          </p:pic>
          <p:sp>
            <p:nvSpPr>
              <p:cNvPr id="37" name="Freeform 36"/>
              <p:cNvSpPr/>
              <p:nvPr/>
            </p:nvSpPr>
            <p:spPr>
              <a:xfrm rot="19294038" flipH="1" flipV="1">
                <a:off x="4815030" y="2072033"/>
                <a:ext cx="389131" cy="249602"/>
              </a:xfrm>
              <a:custGeom>
                <a:avLst/>
                <a:gdLst>
                  <a:gd name="connsiteX0" fmla="*/ 84036 w 84036"/>
                  <a:gd name="connsiteY0" fmla="*/ 0 h 1128058"/>
                  <a:gd name="connsiteX1" fmla="*/ 84036 w 84036"/>
                  <a:gd name="connsiteY1" fmla="*/ 0 h 1128058"/>
                  <a:gd name="connsiteX2" fmla="*/ 69095 w 84036"/>
                  <a:gd name="connsiteY2" fmla="*/ 388470 h 1128058"/>
                  <a:gd name="connsiteX3" fmla="*/ 54154 w 84036"/>
                  <a:gd name="connsiteY3" fmla="*/ 455706 h 1128058"/>
                  <a:gd name="connsiteX4" fmla="*/ 39213 w 84036"/>
                  <a:gd name="connsiteY4" fmla="*/ 530411 h 1128058"/>
                  <a:gd name="connsiteX5" fmla="*/ 31742 w 84036"/>
                  <a:gd name="connsiteY5" fmla="*/ 590176 h 1128058"/>
                  <a:gd name="connsiteX6" fmla="*/ 9331 w 84036"/>
                  <a:gd name="connsiteY6" fmla="*/ 709706 h 1128058"/>
                  <a:gd name="connsiteX7" fmla="*/ 1860 w 84036"/>
                  <a:gd name="connsiteY7" fmla="*/ 1128058 h 1128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036" h="1128058">
                    <a:moveTo>
                      <a:pt x="84036" y="0"/>
                    </a:moveTo>
                    <a:lnTo>
                      <a:pt x="84036" y="0"/>
                    </a:lnTo>
                    <a:cubicBezTo>
                      <a:pt x="83473" y="24226"/>
                      <a:pt x="86830" y="282059"/>
                      <a:pt x="69095" y="388470"/>
                    </a:cubicBezTo>
                    <a:cubicBezTo>
                      <a:pt x="65321" y="411116"/>
                      <a:pt x="58884" y="433240"/>
                      <a:pt x="54154" y="455706"/>
                    </a:cubicBezTo>
                    <a:cubicBezTo>
                      <a:pt x="48922" y="480556"/>
                      <a:pt x="43388" y="505362"/>
                      <a:pt x="39213" y="530411"/>
                    </a:cubicBezTo>
                    <a:cubicBezTo>
                      <a:pt x="35912" y="550215"/>
                      <a:pt x="35231" y="570405"/>
                      <a:pt x="31742" y="590176"/>
                    </a:cubicBezTo>
                    <a:cubicBezTo>
                      <a:pt x="18569" y="664821"/>
                      <a:pt x="15762" y="642184"/>
                      <a:pt x="9331" y="709706"/>
                    </a:cubicBezTo>
                    <a:cubicBezTo>
                      <a:pt x="-5592" y="866400"/>
                      <a:pt x="1860" y="935593"/>
                      <a:pt x="1860" y="1128058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81D2B"/>
                </a:solidFill>
                <a:prstDash val="solid"/>
                <a:headEnd type="stealth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5554472" y="1574672"/>
              <a:ext cx="1143000" cy="1053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CA Lisa Test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H="1">
            <a:off x="5405167" y="1517556"/>
            <a:ext cx="3957" cy="4517272"/>
          </a:xfrm>
          <a:prstGeom prst="line">
            <a:avLst/>
          </a:prstGeom>
          <a:ln w="9525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4232065" y="3090150"/>
            <a:ext cx="430924" cy="280017"/>
          </a:xfrm>
          <a:custGeom>
            <a:avLst/>
            <a:gdLst>
              <a:gd name="connsiteX0" fmla="*/ 0 w 430924"/>
              <a:gd name="connsiteY0" fmla="*/ 210207 h 210207"/>
              <a:gd name="connsiteX1" fmla="*/ 199696 w 430924"/>
              <a:gd name="connsiteY1" fmla="*/ 0 h 210207"/>
              <a:gd name="connsiteX2" fmla="*/ 430924 w 430924"/>
              <a:gd name="connsiteY2" fmla="*/ 0 h 21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924" h="210207">
                <a:moveTo>
                  <a:pt x="0" y="210207"/>
                </a:moveTo>
                <a:lnTo>
                  <a:pt x="199696" y="0"/>
                </a:lnTo>
                <a:lnTo>
                  <a:pt x="430924" y="0"/>
                </a:lnTo>
              </a:path>
            </a:pathLst>
          </a:cu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4365033" y="2664157"/>
            <a:ext cx="1022776" cy="463842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square" lIns="89995" tIns="46798" rIns="89995" bIns="46798" anchor="ctr">
            <a:spAutoFit/>
          </a:bodyPr>
          <a:lstStyle/>
          <a:p>
            <a:pPr algn="l" defTabSz="457200">
              <a:buNone/>
            </a:pPr>
            <a:r>
              <a:rPr lang="en-GB" sz="1200" b="1" i="0" dirty="0" err="1" smtClean="0">
                <a:solidFill>
                  <a:srgbClr val="FFFFFF"/>
                </a:solidFill>
                <a:latin typeface="Calibri"/>
                <a:ea typeface="MS PGothic"/>
                <a:cs typeface="+mn-cs"/>
              </a:rPr>
              <a:t>Desarrollo</a:t>
            </a:r>
            <a:r>
              <a:rPr lang="en-GB" sz="1200" b="1" i="0" dirty="0" smtClean="0">
                <a:solidFill>
                  <a:srgbClr val="FFFFFF"/>
                </a:solidFill>
                <a:latin typeface="Calibri"/>
                <a:ea typeface="MS PGothic"/>
                <a:cs typeface="+mn-cs"/>
              </a:rPr>
              <a:t> </a:t>
            </a:r>
            <a:r>
              <a:rPr lang="en-GB" sz="1200" b="1" i="0" dirty="0" err="1" smtClean="0">
                <a:solidFill>
                  <a:srgbClr val="FFFFFF"/>
                </a:solidFill>
                <a:latin typeface="Calibri"/>
                <a:ea typeface="MS PGothic"/>
                <a:cs typeface="+mn-cs"/>
              </a:rPr>
              <a:t>Incompleto</a:t>
            </a:r>
            <a:endParaRPr lang="en-GB" sz="1200" b="1" i="0" dirty="0">
              <a:solidFill>
                <a:srgbClr val="FFFFFF"/>
              </a:solidFill>
              <a:latin typeface="Calibri"/>
              <a:ea typeface="MS P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70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2843173" y="5693957"/>
            <a:ext cx="978916" cy="346249"/>
          </a:xfrm>
          <a:prstGeom prst="rect">
            <a:avLst/>
          </a:prstGeom>
          <a:solidFill>
            <a:schemeClr val="bg1"/>
          </a:solidFill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s-MX" sz="1050" dirty="0" smtClean="0">
                <a:latin typeface="Bradley Hand ITC" panose="03070402050302030203" pitchFamily="66" charset="0"/>
              </a:rPr>
              <a:t>CAPACITY</a:t>
            </a:r>
            <a:endParaRPr lang="en-US" sz="1050" dirty="0" smtClean="0">
              <a:latin typeface="Bradley Hand ITC" panose="03070402050302030203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23728" y="5661248"/>
            <a:ext cx="591818" cy="353943"/>
          </a:xfrm>
          <a:prstGeom prst="rect">
            <a:avLst/>
          </a:prstGeom>
          <a:solidFill>
            <a:schemeClr val="bg1"/>
          </a:solidFill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s-MX" sz="1050" dirty="0" smtClean="0">
                <a:latin typeface="Bradley Hand ITC" panose="03070402050302030203" pitchFamily="66" charset="0"/>
              </a:rPr>
              <a:t>SYNC</a:t>
            </a:r>
            <a:endParaRPr lang="en-US" sz="1050" dirty="0" smtClean="0">
              <a:latin typeface="Bradley Hand ITC" panose="03070402050302030203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5690713"/>
            <a:ext cx="1171720" cy="346249"/>
          </a:xfrm>
          <a:prstGeom prst="rect">
            <a:avLst/>
          </a:prstGeom>
          <a:solidFill>
            <a:schemeClr val="bg1"/>
          </a:solidFill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s-MX" sz="1050" dirty="0" smtClean="0">
                <a:latin typeface="Bradley Hand ITC" panose="03070402050302030203" pitchFamily="66" charset="0"/>
              </a:rPr>
              <a:t>AVAILABILITY</a:t>
            </a:r>
            <a:endParaRPr lang="en-US" sz="1050" dirty="0" smtClean="0">
              <a:latin typeface="Bradley Hand ITC" panose="03070402050302030203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23928" y="5710777"/>
            <a:ext cx="604915" cy="353943"/>
          </a:xfrm>
          <a:prstGeom prst="rect">
            <a:avLst/>
          </a:prstGeom>
          <a:solidFill>
            <a:schemeClr val="bg1"/>
          </a:solidFill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s-MX" sz="1050" dirty="0" smtClean="0">
                <a:latin typeface="Bradley Hand ITC" panose="03070402050302030203" pitchFamily="66" charset="0"/>
              </a:rPr>
              <a:t>COST</a:t>
            </a:r>
            <a:endParaRPr lang="en-US" sz="1050" dirty="0" smtClean="0">
              <a:latin typeface="Bradley Hand ITC" panose="03070402050302030203" pitchFamily="66" charset="0"/>
            </a:endParaRPr>
          </a:p>
        </p:txBody>
      </p:sp>
      <p:pic>
        <p:nvPicPr>
          <p:cNvPr id="26" name="Picture 25" descr="fram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96" y="3335781"/>
            <a:ext cx="4493958" cy="31448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CA LISA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habilita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desarrollo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Ágil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Pruebas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con LISA Service Virtualization and LISA TEST</a:t>
            </a:r>
            <a:endParaRPr lang="en-US" sz="2000" dirty="0"/>
          </a:p>
        </p:txBody>
      </p:sp>
      <p:pic>
        <p:nvPicPr>
          <p:cNvPr id="4" name="Picture 3" descr="st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549" y="1301673"/>
            <a:ext cx="3578707" cy="4529308"/>
          </a:xfrm>
          <a:prstGeom prst="rect">
            <a:avLst/>
          </a:prstGeom>
        </p:spPr>
      </p:pic>
      <p:pic>
        <p:nvPicPr>
          <p:cNvPr id="5" name="Picture 4" descr="test_mainfram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916" y="5416510"/>
            <a:ext cx="635316" cy="187199"/>
          </a:xfrm>
          <a:prstGeom prst="rect">
            <a:avLst/>
          </a:prstGeom>
          <a:solidFill>
            <a:sysClr val="window" lastClr="FFFFFF">
              <a:alpha val="40000"/>
            </a:sysClr>
          </a:solidFill>
        </p:spPr>
      </p:pic>
      <p:pic>
        <p:nvPicPr>
          <p:cNvPr id="6" name="Picture 5" descr="test_systemofrecor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2306" y="5221314"/>
            <a:ext cx="728290" cy="389101"/>
          </a:xfrm>
          <a:prstGeom prst="rect">
            <a:avLst/>
          </a:prstGeom>
          <a:solidFill>
            <a:sysClr val="window" lastClr="FFFFFF">
              <a:alpha val="40000"/>
            </a:sysClr>
          </a:solidFill>
        </p:spPr>
      </p:pic>
      <p:pic>
        <p:nvPicPr>
          <p:cNvPr id="7" name="Picture 6" descr="test_erp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3930" y="5376987"/>
            <a:ext cx="237598" cy="230801"/>
          </a:xfrm>
          <a:prstGeom prst="rect">
            <a:avLst/>
          </a:prstGeom>
          <a:solidFill>
            <a:sysClr val="window" lastClr="FFFFFF">
              <a:alpha val="40000"/>
            </a:sysClr>
          </a:solidFill>
        </p:spPr>
      </p:pic>
      <p:pic>
        <p:nvPicPr>
          <p:cNvPr id="8" name="Picture 7" descr="test_saa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5153" y="5432867"/>
            <a:ext cx="361562" cy="164486"/>
          </a:xfrm>
          <a:prstGeom prst="rect">
            <a:avLst/>
          </a:prstGeom>
          <a:solidFill>
            <a:sysClr val="window" lastClr="FFFFFF">
              <a:alpha val="40000"/>
            </a:sys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7262" y="4745765"/>
            <a:ext cx="580703" cy="905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0661" y="4745765"/>
            <a:ext cx="580703" cy="9052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1971" y="4755796"/>
            <a:ext cx="580703" cy="9052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7505" y="4747191"/>
            <a:ext cx="580703" cy="905258"/>
          </a:xfrm>
          <a:prstGeom prst="rect">
            <a:avLst/>
          </a:prstGeom>
        </p:spPr>
      </p:pic>
      <p:pic>
        <p:nvPicPr>
          <p:cNvPr id="13" name="Picture 12" descr="wb_omcircl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9228" y="2536944"/>
            <a:ext cx="954697" cy="1086080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 rot="2575921">
            <a:off x="1847567" y="3619050"/>
            <a:ext cx="144566" cy="1353957"/>
          </a:xfrm>
          <a:custGeom>
            <a:avLst/>
            <a:gdLst>
              <a:gd name="connsiteX0" fmla="*/ 84036 w 84036"/>
              <a:gd name="connsiteY0" fmla="*/ 0 h 1128058"/>
              <a:gd name="connsiteX1" fmla="*/ 84036 w 84036"/>
              <a:gd name="connsiteY1" fmla="*/ 0 h 1128058"/>
              <a:gd name="connsiteX2" fmla="*/ 69095 w 84036"/>
              <a:gd name="connsiteY2" fmla="*/ 388470 h 1128058"/>
              <a:gd name="connsiteX3" fmla="*/ 54154 w 84036"/>
              <a:gd name="connsiteY3" fmla="*/ 455706 h 1128058"/>
              <a:gd name="connsiteX4" fmla="*/ 39213 w 84036"/>
              <a:gd name="connsiteY4" fmla="*/ 530411 h 1128058"/>
              <a:gd name="connsiteX5" fmla="*/ 31742 w 84036"/>
              <a:gd name="connsiteY5" fmla="*/ 590176 h 1128058"/>
              <a:gd name="connsiteX6" fmla="*/ 9331 w 84036"/>
              <a:gd name="connsiteY6" fmla="*/ 709706 h 1128058"/>
              <a:gd name="connsiteX7" fmla="*/ 1860 w 84036"/>
              <a:gd name="connsiteY7" fmla="*/ 1128058 h 11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36" h="1128058">
                <a:moveTo>
                  <a:pt x="84036" y="0"/>
                </a:moveTo>
                <a:lnTo>
                  <a:pt x="84036" y="0"/>
                </a:lnTo>
                <a:cubicBezTo>
                  <a:pt x="83473" y="24226"/>
                  <a:pt x="86830" y="282059"/>
                  <a:pt x="69095" y="388470"/>
                </a:cubicBezTo>
                <a:cubicBezTo>
                  <a:pt x="65321" y="411116"/>
                  <a:pt x="58884" y="433240"/>
                  <a:pt x="54154" y="455706"/>
                </a:cubicBezTo>
                <a:cubicBezTo>
                  <a:pt x="48922" y="480556"/>
                  <a:pt x="43388" y="505362"/>
                  <a:pt x="39213" y="530411"/>
                </a:cubicBezTo>
                <a:cubicBezTo>
                  <a:pt x="35912" y="550215"/>
                  <a:pt x="35231" y="570405"/>
                  <a:pt x="31742" y="590176"/>
                </a:cubicBezTo>
                <a:cubicBezTo>
                  <a:pt x="18569" y="664821"/>
                  <a:pt x="15762" y="642184"/>
                  <a:pt x="9331" y="709706"/>
                </a:cubicBezTo>
                <a:cubicBezTo>
                  <a:pt x="-5592" y="866400"/>
                  <a:pt x="1860" y="935593"/>
                  <a:pt x="1860" y="1128058"/>
                </a:cubicBezTo>
              </a:path>
            </a:pathLst>
          </a:custGeom>
          <a:noFill/>
          <a:ln w="38100" cap="rnd" cmpd="sng" algn="ctr">
            <a:solidFill>
              <a:srgbClr val="081D2B"/>
            </a:solidFill>
            <a:prstDash val="solid"/>
            <a:tailEnd type="triangle"/>
          </a:ln>
          <a:effectLst/>
        </p:spPr>
        <p:txBody>
          <a:bodyPr lIns="102413" tIns="51206" rIns="102413" bIns="5120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 rot="692379">
            <a:off x="2500345" y="3848006"/>
            <a:ext cx="144567" cy="914610"/>
          </a:xfrm>
          <a:custGeom>
            <a:avLst/>
            <a:gdLst>
              <a:gd name="connsiteX0" fmla="*/ 84036 w 84036"/>
              <a:gd name="connsiteY0" fmla="*/ 0 h 1128058"/>
              <a:gd name="connsiteX1" fmla="*/ 84036 w 84036"/>
              <a:gd name="connsiteY1" fmla="*/ 0 h 1128058"/>
              <a:gd name="connsiteX2" fmla="*/ 69095 w 84036"/>
              <a:gd name="connsiteY2" fmla="*/ 388470 h 1128058"/>
              <a:gd name="connsiteX3" fmla="*/ 54154 w 84036"/>
              <a:gd name="connsiteY3" fmla="*/ 455706 h 1128058"/>
              <a:gd name="connsiteX4" fmla="*/ 39213 w 84036"/>
              <a:gd name="connsiteY4" fmla="*/ 530411 h 1128058"/>
              <a:gd name="connsiteX5" fmla="*/ 31742 w 84036"/>
              <a:gd name="connsiteY5" fmla="*/ 590176 h 1128058"/>
              <a:gd name="connsiteX6" fmla="*/ 9331 w 84036"/>
              <a:gd name="connsiteY6" fmla="*/ 709706 h 1128058"/>
              <a:gd name="connsiteX7" fmla="*/ 1860 w 84036"/>
              <a:gd name="connsiteY7" fmla="*/ 1128058 h 11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36" h="1128058">
                <a:moveTo>
                  <a:pt x="84036" y="0"/>
                </a:moveTo>
                <a:lnTo>
                  <a:pt x="84036" y="0"/>
                </a:lnTo>
                <a:cubicBezTo>
                  <a:pt x="83473" y="24226"/>
                  <a:pt x="86830" y="282059"/>
                  <a:pt x="69095" y="388470"/>
                </a:cubicBezTo>
                <a:cubicBezTo>
                  <a:pt x="65321" y="411116"/>
                  <a:pt x="58884" y="433240"/>
                  <a:pt x="54154" y="455706"/>
                </a:cubicBezTo>
                <a:cubicBezTo>
                  <a:pt x="48922" y="480556"/>
                  <a:pt x="43388" y="505362"/>
                  <a:pt x="39213" y="530411"/>
                </a:cubicBezTo>
                <a:cubicBezTo>
                  <a:pt x="35912" y="550215"/>
                  <a:pt x="35231" y="570405"/>
                  <a:pt x="31742" y="590176"/>
                </a:cubicBezTo>
                <a:cubicBezTo>
                  <a:pt x="18569" y="664821"/>
                  <a:pt x="15762" y="642184"/>
                  <a:pt x="9331" y="709706"/>
                </a:cubicBezTo>
                <a:cubicBezTo>
                  <a:pt x="-5592" y="866400"/>
                  <a:pt x="1860" y="935593"/>
                  <a:pt x="1860" y="1128058"/>
                </a:cubicBezTo>
              </a:path>
            </a:pathLst>
          </a:custGeom>
          <a:noFill/>
          <a:ln w="38100" cap="rnd" cmpd="sng" algn="ctr">
            <a:solidFill>
              <a:srgbClr val="081D2B"/>
            </a:solidFill>
            <a:prstDash val="solid"/>
            <a:tailEnd type="triangle"/>
          </a:ln>
          <a:effectLst/>
        </p:spPr>
        <p:txBody>
          <a:bodyPr lIns="102413" tIns="51206" rIns="102413" bIns="5120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 rot="20711513" flipH="1">
            <a:off x="3217325" y="3836147"/>
            <a:ext cx="118055" cy="945277"/>
          </a:xfrm>
          <a:custGeom>
            <a:avLst/>
            <a:gdLst>
              <a:gd name="connsiteX0" fmla="*/ 84036 w 84036"/>
              <a:gd name="connsiteY0" fmla="*/ 0 h 1128058"/>
              <a:gd name="connsiteX1" fmla="*/ 84036 w 84036"/>
              <a:gd name="connsiteY1" fmla="*/ 0 h 1128058"/>
              <a:gd name="connsiteX2" fmla="*/ 69095 w 84036"/>
              <a:gd name="connsiteY2" fmla="*/ 388470 h 1128058"/>
              <a:gd name="connsiteX3" fmla="*/ 54154 w 84036"/>
              <a:gd name="connsiteY3" fmla="*/ 455706 h 1128058"/>
              <a:gd name="connsiteX4" fmla="*/ 39213 w 84036"/>
              <a:gd name="connsiteY4" fmla="*/ 530411 h 1128058"/>
              <a:gd name="connsiteX5" fmla="*/ 31742 w 84036"/>
              <a:gd name="connsiteY5" fmla="*/ 590176 h 1128058"/>
              <a:gd name="connsiteX6" fmla="*/ 9331 w 84036"/>
              <a:gd name="connsiteY6" fmla="*/ 709706 h 1128058"/>
              <a:gd name="connsiteX7" fmla="*/ 1860 w 84036"/>
              <a:gd name="connsiteY7" fmla="*/ 1128058 h 11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36" h="1128058">
                <a:moveTo>
                  <a:pt x="84036" y="0"/>
                </a:moveTo>
                <a:lnTo>
                  <a:pt x="84036" y="0"/>
                </a:lnTo>
                <a:cubicBezTo>
                  <a:pt x="83473" y="24226"/>
                  <a:pt x="86830" y="282059"/>
                  <a:pt x="69095" y="388470"/>
                </a:cubicBezTo>
                <a:cubicBezTo>
                  <a:pt x="65321" y="411116"/>
                  <a:pt x="58884" y="433240"/>
                  <a:pt x="54154" y="455706"/>
                </a:cubicBezTo>
                <a:cubicBezTo>
                  <a:pt x="48922" y="480556"/>
                  <a:pt x="43388" y="505362"/>
                  <a:pt x="39213" y="530411"/>
                </a:cubicBezTo>
                <a:cubicBezTo>
                  <a:pt x="35912" y="550215"/>
                  <a:pt x="35231" y="570405"/>
                  <a:pt x="31742" y="590176"/>
                </a:cubicBezTo>
                <a:cubicBezTo>
                  <a:pt x="18569" y="664821"/>
                  <a:pt x="15762" y="642184"/>
                  <a:pt x="9331" y="709706"/>
                </a:cubicBezTo>
                <a:cubicBezTo>
                  <a:pt x="-5592" y="866400"/>
                  <a:pt x="1860" y="935593"/>
                  <a:pt x="1860" y="1128058"/>
                </a:cubicBezTo>
              </a:path>
            </a:pathLst>
          </a:custGeom>
          <a:noFill/>
          <a:ln w="38100" cap="rnd" cmpd="sng" algn="ctr">
            <a:solidFill>
              <a:srgbClr val="081D2B"/>
            </a:solidFill>
            <a:prstDash val="solid"/>
            <a:tailEnd type="triangle"/>
          </a:ln>
          <a:effectLst/>
        </p:spPr>
        <p:txBody>
          <a:bodyPr lIns="102413" tIns="51206" rIns="102413" bIns="5120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 rot="19294038" flipH="1">
            <a:off x="3763123" y="3668415"/>
            <a:ext cx="146696" cy="1288226"/>
          </a:xfrm>
          <a:custGeom>
            <a:avLst/>
            <a:gdLst>
              <a:gd name="connsiteX0" fmla="*/ 84036 w 84036"/>
              <a:gd name="connsiteY0" fmla="*/ 0 h 1128058"/>
              <a:gd name="connsiteX1" fmla="*/ 84036 w 84036"/>
              <a:gd name="connsiteY1" fmla="*/ 0 h 1128058"/>
              <a:gd name="connsiteX2" fmla="*/ 69095 w 84036"/>
              <a:gd name="connsiteY2" fmla="*/ 388470 h 1128058"/>
              <a:gd name="connsiteX3" fmla="*/ 54154 w 84036"/>
              <a:gd name="connsiteY3" fmla="*/ 455706 h 1128058"/>
              <a:gd name="connsiteX4" fmla="*/ 39213 w 84036"/>
              <a:gd name="connsiteY4" fmla="*/ 530411 h 1128058"/>
              <a:gd name="connsiteX5" fmla="*/ 31742 w 84036"/>
              <a:gd name="connsiteY5" fmla="*/ 590176 h 1128058"/>
              <a:gd name="connsiteX6" fmla="*/ 9331 w 84036"/>
              <a:gd name="connsiteY6" fmla="*/ 709706 h 1128058"/>
              <a:gd name="connsiteX7" fmla="*/ 1860 w 84036"/>
              <a:gd name="connsiteY7" fmla="*/ 1128058 h 11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36" h="1128058">
                <a:moveTo>
                  <a:pt x="84036" y="0"/>
                </a:moveTo>
                <a:lnTo>
                  <a:pt x="84036" y="0"/>
                </a:lnTo>
                <a:cubicBezTo>
                  <a:pt x="83473" y="24226"/>
                  <a:pt x="86830" y="282059"/>
                  <a:pt x="69095" y="388470"/>
                </a:cubicBezTo>
                <a:cubicBezTo>
                  <a:pt x="65321" y="411116"/>
                  <a:pt x="58884" y="433240"/>
                  <a:pt x="54154" y="455706"/>
                </a:cubicBezTo>
                <a:cubicBezTo>
                  <a:pt x="48922" y="480556"/>
                  <a:pt x="43388" y="505362"/>
                  <a:pt x="39213" y="530411"/>
                </a:cubicBezTo>
                <a:cubicBezTo>
                  <a:pt x="35912" y="550215"/>
                  <a:pt x="35231" y="570405"/>
                  <a:pt x="31742" y="590176"/>
                </a:cubicBezTo>
                <a:cubicBezTo>
                  <a:pt x="18569" y="664821"/>
                  <a:pt x="15762" y="642184"/>
                  <a:pt x="9331" y="709706"/>
                </a:cubicBezTo>
                <a:cubicBezTo>
                  <a:pt x="-5592" y="866400"/>
                  <a:pt x="1860" y="935593"/>
                  <a:pt x="1860" y="1128058"/>
                </a:cubicBezTo>
              </a:path>
            </a:pathLst>
          </a:custGeom>
          <a:noFill/>
          <a:ln w="38100" cap="rnd" cmpd="sng" algn="ctr">
            <a:solidFill>
              <a:srgbClr val="081D2B"/>
            </a:solidFill>
            <a:prstDash val="solid"/>
            <a:tailEnd type="triangle"/>
          </a:ln>
          <a:effectLst/>
        </p:spPr>
        <p:txBody>
          <a:bodyPr lIns="102413" tIns="51206" rIns="102413" bIns="5120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 descr="wb_ear.png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7653" y="4443513"/>
            <a:ext cx="142825" cy="273774"/>
          </a:xfrm>
          <a:prstGeom prst="rect">
            <a:avLst/>
          </a:prstGeom>
        </p:spPr>
      </p:pic>
      <p:pic>
        <p:nvPicPr>
          <p:cNvPr id="19" name="Picture 18" descr="wb_ear.png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8449" y="4443513"/>
            <a:ext cx="142825" cy="273774"/>
          </a:xfrm>
          <a:prstGeom prst="rect">
            <a:avLst/>
          </a:prstGeom>
        </p:spPr>
      </p:pic>
      <p:pic>
        <p:nvPicPr>
          <p:cNvPr id="20" name="Picture 19" descr="wb_ear.png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1357" y="4443513"/>
            <a:ext cx="142825" cy="273774"/>
          </a:xfrm>
          <a:prstGeom prst="rect">
            <a:avLst/>
          </a:prstGeom>
        </p:spPr>
      </p:pic>
      <p:pic>
        <p:nvPicPr>
          <p:cNvPr id="21" name="Picture 20" descr="wb_ear.png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8804" y="4443513"/>
            <a:ext cx="142825" cy="273774"/>
          </a:xfrm>
          <a:prstGeom prst="rect">
            <a:avLst/>
          </a:prstGeom>
        </p:spPr>
      </p:pic>
      <p:pic>
        <p:nvPicPr>
          <p:cNvPr id="22" name="Picture 21" descr="wb_redx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1549" y="5750699"/>
            <a:ext cx="707683" cy="255338"/>
          </a:xfrm>
          <a:prstGeom prst="rect">
            <a:avLst/>
          </a:prstGeom>
        </p:spPr>
      </p:pic>
      <p:pic>
        <p:nvPicPr>
          <p:cNvPr id="23" name="Picture 22" descr="wb_redx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2671" y="5736168"/>
            <a:ext cx="707683" cy="255338"/>
          </a:xfrm>
          <a:prstGeom prst="rect">
            <a:avLst/>
          </a:prstGeom>
        </p:spPr>
      </p:pic>
      <p:pic>
        <p:nvPicPr>
          <p:cNvPr id="24" name="Picture 23" descr="wb_redx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8480" y="5736168"/>
            <a:ext cx="707683" cy="255338"/>
          </a:xfrm>
          <a:prstGeom prst="rect">
            <a:avLst/>
          </a:prstGeom>
        </p:spPr>
      </p:pic>
      <p:pic>
        <p:nvPicPr>
          <p:cNvPr id="25" name="Picture 24" descr="wb_redx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4317" y="5762425"/>
            <a:ext cx="707683" cy="255338"/>
          </a:xfrm>
          <a:prstGeom prst="rect">
            <a:avLst/>
          </a:prstGeom>
        </p:spPr>
      </p:pic>
      <p:pic>
        <p:nvPicPr>
          <p:cNvPr id="27" name="Picture 26" descr="test_o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8776" y="3100370"/>
            <a:ext cx="748882" cy="127305"/>
          </a:xfrm>
          <a:prstGeom prst="rect">
            <a:avLst/>
          </a:prstGeom>
        </p:spPr>
      </p:pic>
      <p:pic>
        <p:nvPicPr>
          <p:cNvPr id="28" name="Picture 27" descr="test_calisavse.png"/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2390" y="3981246"/>
            <a:ext cx="569010" cy="293077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883217" y="1317583"/>
            <a:ext cx="1993204" cy="1441467"/>
            <a:chOff x="4466872" y="1367606"/>
            <a:chExt cx="2230600" cy="1495313"/>
          </a:xfrm>
        </p:grpSpPr>
        <p:grpSp>
          <p:nvGrpSpPr>
            <p:cNvPr id="34" name="Group 33"/>
            <p:cNvGrpSpPr/>
            <p:nvPr/>
          </p:nvGrpSpPr>
          <p:grpSpPr>
            <a:xfrm>
              <a:off x="4466872" y="1367606"/>
              <a:ext cx="1181670" cy="1495313"/>
              <a:chOff x="4572000" y="1200150"/>
              <a:chExt cx="1282700" cy="1121485"/>
            </a:xfrm>
          </p:grpSpPr>
          <p:pic>
            <p:nvPicPr>
              <p:cNvPr id="36" name="Picture 35" descr="wb_omcircle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1200150"/>
                <a:ext cx="1282700" cy="844988"/>
              </a:xfrm>
              <a:prstGeom prst="rect">
                <a:avLst/>
              </a:prstGeom>
            </p:spPr>
          </p:pic>
          <p:sp>
            <p:nvSpPr>
              <p:cNvPr id="37" name="Freeform 36"/>
              <p:cNvSpPr/>
              <p:nvPr/>
            </p:nvSpPr>
            <p:spPr>
              <a:xfrm rot="19294038" flipH="1" flipV="1">
                <a:off x="4815030" y="2072033"/>
                <a:ext cx="389131" cy="249602"/>
              </a:xfrm>
              <a:custGeom>
                <a:avLst/>
                <a:gdLst>
                  <a:gd name="connsiteX0" fmla="*/ 84036 w 84036"/>
                  <a:gd name="connsiteY0" fmla="*/ 0 h 1128058"/>
                  <a:gd name="connsiteX1" fmla="*/ 84036 w 84036"/>
                  <a:gd name="connsiteY1" fmla="*/ 0 h 1128058"/>
                  <a:gd name="connsiteX2" fmla="*/ 69095 w 84036"/>
                  <a:gd name="connsiteY2" fmla="*/ 388470 h 1128058"/>
                  <a:gd name="connsiteX3" fmla="*/ 54154 w 84036"/>
                  <a:gd name="connsiteY3" fmla="*/ 455706 h 1128058"/>
                  <a:gd name="connsiteX4" fmla="*/ 39213 w 84036"/>
                  <a:gd name="connsiteY4" fmla="*/ 530411 h 1128058"/>
                  <a:gd name="connsiteX5" fmla="*/ 31742 w 84036"/>
                  <a:gd name="connsiteY5" fmla="*/ 590176 h 1128058"/>
                  <a:gd name="connsiteX6" fmla="*/ 9331 w 84036"/>
                  <a:gd name="connsiteY6" fmla="*/ 709706 h 1128058"/>
                  <a:gd name="connsiteX7" fmla="*/ 1860 w 84036"/>
                  <a:gd name="connsiteY7" fmla="*/ 1128058 h 1128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036" h="1128058">
                    <a:moveTo>
                      <a:pt x="84036" y="0"/>
                    </a:moveTo>
                    <a:lnTo>
                      <a:pt x="84036" y="0"/>
                    </a:lnTo>
                    <a:cubicBezTo>
                      <a:pt x="83473" y="24226"/>
                      <a:pt x="86830" y="282059"/>
                      <a:pt x="69095" y="388470"/>
                    </a:cubicBezTo>
                    <a:cubicBezTo>
                      <a:pt x="65321" y="411116"/>
                      <a:pt x="58884" y="433240"/>
                      <a:pt x="54154" y="455706"/>
                    </a:cubicBezTo>
                    <a:cubicBezTo>
                      <a:pt x="48922" y="480556"/>
                      <a:pt x="43388" y="505362"/>
                      <a:pt x="39213" y="530411"/>
                    </a:cubicBezTo>
                    <a:cubicBezTo>
                      <a:pt x="35912" y="550215"/>
                      <a:pt x="35231" y="570405"/>
                      <a:pt x="31742" y="590176"/>
                    </a:cubicBezTo>
                    <a:cubicBezTo>
                      <a:pt x="18569" y="664821"/>
                      <a:pt x="15762" y="642184"/>
                      <a:pt x="9331" y="709706"/>
                    </a:cubicBezTo>
                    <a:cubicBezTo>
                      <a:pt x="-5592" y="866400"/>
                      <a:pt x="1860" y="935593"/>
                      <a:pt x="1860" y="1128058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81D2B"/>
                </a:solidFill>
                <a:prstDash val="solid"/>
                <a:headEnd type="stealth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5554472" y="1574672"/>
              <a:ext cx="1143000" cy="1053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CA Lisa Test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H="1">
            <a:off x="5405167" y="1517556"/>
            <a:ext cx="3957" cy="4517272"/>
          </a:xfrm>
          <a:prstGeom prst="line">
            <a:avLst/>
          </a:prstGeom>
          <a:ln w="9525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 flipH="1">
            <a:off x="879883" y="4435206"/>
            <a:ext cx="290677" cy="786110"/>
          </a:xfrm>
          <a:custGeom>
            <a:avLst/>
            <a:gdLst>
              <a:gd name="connsiteX0" fmla="*/ 0 w 430924"/>
              <a:gd name="connsiteY0" fmla="*/ 210207 h 210207"/>
              <a:gd name="connsiteX1" fmla="*/ 199696 w 430924"/>
              <a:gd name="connsiteY1" fmla="*/ 0 h 210207"/>
              <a:gd name="connsiteX2" fmla="*/ 430924 w 430924"/>
              <a:gd name="connsiteY2" fmla="*/ 0 h 21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924" h="210207">
                <a:moveTo>
                  <a:pt x="0" y="210207"/>
                </a:moveTo>
                <a:lnTo>
                  <a:pt x="199696" y="0"/>
                </a:lnTo>
                <a:lnTo>
                  <a:pt x="430924" y="0"/>
                </a:lnTo>
              </a:path>
            </a:pathLst>
          </a:cu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98208" y="4002142"/>
            <a:ext cx="1022776" cy="463842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square" lIns="89995" tIns="46798" rIns="89995" bIns="46798" anchor="ctr">
            <a:spAutoFit/>
          </a:bodyPr>
          <a:lstStyle/>
          <a:p>
            <a:pPr algn="l" defTabSz="457200">
              <a:buNone/>
            </a:pPr>
            <a:r>
              <a:rPr lang="en-GB" sz="1200" b="1" i="0" dirty="0" smtClean="0">
                <a:solidFill>
                  <a:srgbClr val="FFFFFF"/>
                </a:solidFill>
                <a:latin typeface="Calibri"/>
                <a:ea typeface="MS PGothic"/>
                <a:cs typeface="+mn-cs"/>
              </a:rPr>
              <a:t>Sistema No </a:t>
            </a:r>
            <a:r>
              <a:rPr lang="en-GB" sz="1200" b="1" i="0" dirty="0" err="1" smtClean="0">
                <a:solidFill>
                  <a:srgbClr val="FFFFFF"/>
                </a:solidFill>
                <a:latin typeface="Calibri"/>
                <a:ea typeface="MS PGothic"/>
                <a:cs typeface="+mn-cs"/>
              </a:rPr>
              <a:t>Disponible</a:t>
            </a:r>
            <a:endParaRPr lang="en-GB" sz="1200" b="1" i="0" dirty="0">
              <a:solidFill>
                <a:srgbClr val="FFFFFF"/>
              </a:solidFill>
              <a:latin typeface="Calibri"/>
              <a:ea typeface="MS P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24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2843173" y="5693957"/>
            <a:ext cx="978916" cy="346249"/>
          </a:xfrm>
          <a:prstGeom prst="rect">
            <a:avLst/>
          </a:prstGeom>
          <a:solidFill>
            <a:schemeClr val="bg1"/>
          </a:solidFill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s-MX" sz="1050" dirty="0" smtClean="0">
                <a:latin typeface="Bradley Hand ITC" panose="03070402050302030203" pitchFamily="66" charset="0"/>
              </a:rPr>
              <a:t>CAPACITY</a:t>
            </a:r>
            <a:endParaRPr lang="en-US" sz="1050" dirty="0" smtClean="0">
              <a:latin typeface="Bradley Hand ITC" panose="03070402050302030203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23728" y="5661248"/>
            <a:ext cx="591818" cy="353943"/>
          </a:xfrm>
          <a:prstGeom prst="rect">
            <a:avLst/>
          </a:prstGeom>
          <a:solidFill>
            <a:schemeClr val="bg1"/>
          </a:solidFill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s-MX" sz="1050" dirty="0" smtClean="0">
                <a:latin typeface="Bradley Hand ITC" panose="03070402050302030203" pitchFamily="66" charset="0"/>
              </a:rPr>
              <a:t>SYNC</a:t>
            </a:r>
            <a:endParaRPr lang="en-US" sz="1050" dirty="0" smtClean="0">
              <a:latin typeface="Bradley Hand ITC" panose="03070402050302030203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5690713"/>
            <a:ext cx="1171720" cy="346249"/>
          </a:xfrm>
          <a:prstGeom prst="rect">
            <a:avLst/>
          </a:prstGeom>
          <a:solidFill>
            <a:schemeClr val="bg1"/>
          </a:solidFill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s-MX" sz="1050" dirty="0" smtClean="0">
                <a:latin typeface="Bradley Hand ITC" panose="03070402050302030203" pitchFamily="66" charset="0"/>
              </a:rPr>
              <a:t>AVAILABILITY</a:t>
            </a:r>
            <a:endParaRPr lang="en-US" sz="1050" dirty="0" smtClean="0">
              <a:latin typeface="Bradley Hand ITC" panose="03070402050302030203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23928" y="5710777"/>
            <a:ext cx="604915" cy="353943"/>
          </a:xfrm>
          <a:prstGeom prst="rect">
            <a:avLst/>
          </a:prstGeom>
          <a:solidFill>
            <a:schemeClr val="bg1"/>
          </a:solidFill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s-MX" sz="1050" dirty="0" smtClean="0">
                <a:latin typeface="Bradley Hand ITC" panose="03070402050302030203" pitchFamily="66" charset="0"/>
              </a:rPr>
              <a:t>COST</a:t>
            </a:r>
            <a:endParaRPr lang="en-US" sz="1050" dirty="0" smtClean="0">
              <a:latin typeface="Bradley Hand ITC" panose="03070402050302030203" pitchFamily="66" charset="0"/>
            </a:endParaRPr>
          </a:p>
        </p:txBody>
      </p:sp>
      <p:pic>
        <p:nvPicPr>
          <p:cNvPr id="26" name="Picture 25" descr="fram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96" y="3335781"/>
            <a:ext cx="4493958" cy="31448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CA LISA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habilita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desarrollo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Ágil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Pruebas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con LISA Service Virtualization and LISA TEST</a:t>
            </a:r>
            <a:endParaRPr lang="en-US" sz="2000" dirty="0"/>
          </a:p>
        </p:txBody>
      </p:sp>
      <p:pic>
        <p:nvPicPr>
          <p:cNvPr id="4" name="Picture 3" descr="st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549" y="1301673"/>
            <a:ext cx="3578707" cy="4529308"/>
          </a:xfrm>
          <a:prstGeom prst="rect">
            <a:avLst/>
          </a:prstGeom>
        </p:spPr>
      </p:pic>
      <p:pic>
        <p:nvPicPr>
          <p:cNvPr id="5" name="Picture 4" descr="test_mainfram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916" y="5416510"/>
            <a:ext cx="635316" cy="187199"/>
          </a:xfrm>
          <a:prstGeom prst="rect">
            <a:avLst/>
          </a:prstGeom>
          <a:solidFill>
            <a:sysClr val="window" lastClr="FFFFFF">
              <a:alpha val="40000"/>
            </a:sysClr>
          </a:solidFill>
        </p:spPr>
      </p:pic>
      <p:pic>
        <p:nvPicPr>
          <p:cNvPr id="6" name="Picture 5" descr="test_systemofrecor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2306" y="5221314"/>
            <a:ext cx="728290" cy="389101"/>
          </a:xfrm>
          <a:prstGeom prst="rect">
            <a:avLst/>
          </a:prstGeom>
          <a:solidFill>
            <a:sysClr val="window" lastClr="FFFFFF">
              <a:alpha val="40000"/>
            </a:sysClr>
          </a:solidFill>
        </p:spPr>
      </p:pic>
      <p:pic>
        <p:nvPicPr>
          <p:cNvPr id="7" name="Picture 6" descr="test_erp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3930" y="5376987"/>
            <a:ext cx="237598" cy="230801"/>
          </a:xfrm>
          <a:prstGeom prst="rect">
            <a:avLst/>
          </a:prstGeom>
          <a:solidFill>
            <a:sysClr val="window" lastClr="FFFFFF">
              <a:alpha val="40000"/>
            </a:sysClr>
          </a:solidFill>
        </p:spPr>
      </p:pic>
      <p:pic>
        <p:nvPicPr>
          <p:cNvPr id="8" name="Picture 7" descr="test_saa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5153" y="5432867"/>
            <a:ext cx="361562" cy="164486"/>
          </a:xfrm>
          <a:prstGeom prst="rect">
            <a:avLst/>
          </a:prstGeom>
          <a:solidFill>
            <a:sysClr val="window" lastClr="FFFFFF">
              <a:alpha val="40000"/>
            </a:sys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7262" y="4745765"/>
            <a:ext cx="580703" cy="905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0661" y="4745765"/>
            <a:ext cx="580703" cy="9052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1971" y="4755796"/>
            <a:ext cx="580703" cy="9052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7505" y="4747191"/>
            <a:ext cx="580703" cy="905258"/>
          </a:xfrm>
          <a:prstGeom prst="rect">
            <a:avLst/>
          </a:prstGeom>
        </p:spPr>
      </p:pic>
      <p:pic>
        <p:nvPicPr>
          <p:cNvPr id="13" name="Picture 12" descr="wb_omcircl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9228" y="2536944"/>
            <a:ext cx="954697" cy="1086080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 rot="2575921">
            <a:off x="1847567" y="3619050"/>
            <a:ext cx="144566" cy="1353957"/>
          </a:xfrm>
          <a:custGeom>
            <a:avLst/>
            <a:gdLst>
              <a:gd name="connsiteX0" fmla="*/ 84036 w 84036"/>
              <a:gd name="connsiteY0" fmla="*/ 0 h 1128058"/>
              <a:gd name="connsiteX1" fmla="*/ 84036 w 84036"/>
              <a:gd name="connsiteY1" fmla="*/ 0 h 1128058"/>
              <a:gd name="connsiteX2" fmla="*/ 69095 w 84036"/>
              <a:gd name="connsiteY2" fmla="*/ 388470 h 1128058"/>
              <a:gd name="connsiteX3" fmla="*/ 54154 w 84036"/>
              <a:gd name="connsiteY3" fmla="*/ 455706 h 1128058"/>
              <a:gd name="connsiteX4" fmla="*/ 39213 w 84036"/>
              <a:gd name="connsiteY4" fmla="*/ 530411 h 1128058"/>
              <a:gd name="connsiteX5" fmla="*/ 31742 w 84036"/>
              <a:gd name="connsiteY5" fmla="*/ 590176 h 1128058"/>
              <a:gd name="connsiteX6" fmla="*/ 9331 w 84036"/>
              <a:gd name="connsiteY6" fmla="*/ 709706 h 1128058"/>
              <a:gd name="connsiteX7" fmla="*/ 1860 w 84036"/>
              <a:gd name="connsiteY7" fmla="*/ 1128058 h 11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36" h="1128058">
                <a:moveTo>
                  <a:pt x="84036" y="0"/>
                </a:moveTo>
                <a:lnTo>
                  <a:pt x="84036" y="0"/>
                </a:lnTo>
                <a:cubicBezTo>
                  <a:pt x="83473" y="24226"/>
                  <a:pt x="86830" y="282059"/>
                  <a:pt x="69095" y="388470"/>
                </a:cubicBezTo>
                <a:cubicBezTo>
                  <a:pt x="65321" y="411116"/>
                  <a:pt x="58884" y="433240"/>
                  <a:pt x="54154" y="455706"/>
                </a:cubicBezTo>
                <a:cubicBezTo>
                  <a:pt x="48922" y="480556"/>
                  <a:pt x="43388" y="505362"/>
                  <a:pt x="39213" y="530411"/>
                </a:cubicBezTo>
                <a:cubicBezTo>
                  <a:pt x="35912" y="550215"/>
                  <a:pt x="35231" y="570405"/>
                  <a:pt x="31742" y="590176"/>
                </a:cubicBezTo>
                <a:cubicBezTo>
                  <a:pt x="18569" y="664821"/>
                  <a:pt x="15762" y="642184"/>
                  <a:pt x="9331" y="709706"/>
                </a:cubicBezTo>
                <a:cubicBezTo>
                  <a:pt x="-5592" y="866400"/>
                  <a:pt x="1860" y="935593"/>
                  <a:pt x="1860" y="1128058"/>
                </a:cubicBezTo>
              </a:path>
            </a:pathLst>
          </a:custGeom>
          <a:noFill/>
          <a:ln w="38100" cap="rnd" cmpd="sng" algn="ctr">
            <a:solidFill>
              <a:srgbClr val="081D2B"/>
            </a:solidFill>
            <a:prstDash val="solid"/>
            <a:tailEnd type="triangle"/>
          </a:ln>
          <a:effectLst/>
        </p:spPr>
        <p:txBody>
          <a:bodyPr lIns="102413" tIns="51206" rIns="102413" bIns="5120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 rot="692379">
            <a:off x="2500345" y="3848006"/>
            <a:ext cx="144567" cy="914610"/>
          </a:xfrm>
          <a:custGeom>
            <a:avLst/>
            <a:gdLst>
              <a:gd name="connsiteX0" fmla="*/ 84036 w 84036"/>
              <a:gd name="connsiteY0" fmla="*/ 0 h 1128058"/>
              <a:gd name="connsiteX1" fmla="*/ 84036 w 84036"/>
              <a:gd name="connsiteY1" fmla="*/ 0 h 1128058"/>
              <a:gd name="connsiteX2" fmla="*/ 69095 w 84036"/>
              <a:gd name="connsiteY2" fmla="*/ 388470 h 1128058"/>
              <a:gd name="connsiteX3" fmla="*/ 54154 w 84036"/>
              <a:gd name="connsiteY3" fmla="*/ 455706 h 1128058"/>
              <a:gd name="connsiteX4" fmla="*/ 39213 w 84036"/>
              <a:gd name="connsiteY4" fmla="*/ 530411 h 1128058"/>
              <a:gd name="connsiteX5" fmla="*/ 31742 w 84036"/>
              <a:gd name="connsiteY5" fmla="*/ 590176 h 1128058"/>
              <a:gd name="connsiteX6" fmla="*/ 9331 w 84036"/>
              <a:gd name="connsiteY6" fmla="*/ 709706 h 1128058"/>
              <a:gd name="connsiteX7" fmla="*/ 1860 w 84036"/>
              <a:gd name="connsiteY7" fmla="*/ 1128058 h 11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36" h="1128058">
                <a:moveTo>
                  <a:pt x="84036" y="0"/>
                </a:moveTo>
                <a:lnTo>
                  <a:pt x="84036" y="0"/>
                </a:lnTo>
                <a:cubicBezTo>
                  <a:pt x="83473" y="24226"/>
                  <a:pt x="86830" y="282059"/>
                  <a:pt x="69095" y="388470"/>
                </a:cubicBezTo>
                <a:cubicBezTo>
                  <a:pt x="65321" y="411116"/>
                  <a:pt x="58884" y="433240"/>
                  <a:pt x="54154" y="455706"/>
                </a:cubicBezTo>
                <a:cubicBezTo>
                  <a:pt x="48922" y="480556"/>
                  <a:pt x="43388" y="505362"/>
                  <a:pt x="39213" y="530411"/>
                </a:cubicBezTo>
                <a:cubicBezTo>
                  <a:pt x="35912" y="550215"/>
                  <a:pt x="35231" y="570405"/>
                  <a:pt x="31742" y="590176"/>
                </a:cubicBezTo>
                <a:cubicBezTo>
                  <a:pt x="18569" y="664821"/>
                  <a:pt x="15762" y="642184"/>
                  <a:pt x="9331" y="709706"/>
                </a:cubicBezTo>
                <a:cubicBezTo>
                  <a:pt x="-5592" y="866400"/>
                  <a:pt x="1860" y="935593"/>
                  <a:pt x="1860" y="1128058"/>
                </a:cubicBezTo>
              </a:path>
            </a:pathLst>
          </a:custGeom>
          <a:noFill/>
          <a:ln w="38100" cap="rnd" cmpd="sng" algn="ctr">
            <a:solidFill>
              <a:srgbClr val="081D2B"/>
            </a:solidFill>
            <a:prstDash val="solid"/>
            <a:tailEnd type="triangle"/>
          </a:ln>
          <a:effectLst/>
        </p:spPr>
        <p:txBody>
          <a:bodyPr lIns="102413" tIns="51206" rIns="102413" bIns="5120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 rot="20711513" flipH="1">
            <a:off x="3217325" y="3836147"/>
            <a:ext cx="118055" cy="945277"/>
          </a:xfrm>
          <a:custGeom>
            <a:avLst/>
            <a:gdLst>
              <a:gd name="connsiteX0" fmla="*/ 84036 w 84036"/>
              <a:gd name="connsiteY0" fmla="*/ 0 h 1128058"/>
              <a:gd name="connsiteX1" fmla="*/ 84036 w 84036"/>
              <a:gd name="connsiteY1" fmla="*/ 0 h 1128058"/>
              <a:gd name="connsiteX2" fmla="*/ 69095 w 84036"/>
              <a:gd name="connsiteY2" fmla="*/ 388470 h 1128058"/>
              <a:gd name="connsiteX3" fmla="*/ 54154 w 84036"/>
              <a:gd name="connsiteY3" fmla="*/ 455706 h 1128058"/>
              <a:gd name="connsiteX4" fmla="*/ 39213 w 84036"/>
              <a:gd name="connsiteY4" fmla="*/ 530411 h 1128058"/>
              <a:gd name="connsiteX5" fmla="*/ 31742 w 84036"/>
              <a:gd name="connsiteY5" fmla="*/ 590176 h 1128058"/>
              <a:gd name="connsiteX6" fmla="*/ 9331 w 84036"/>
              <a:gd name="connsiteY6" fmla="*/ 709706 h 1128058"/>
              <a:gd name="connsiteX7" fmla="*/ 1860 w 84036"/>
              <a:gd name="connsiteY7" fmla="*/ 1128058 h 11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36" h="1128058">
                <a:moveTo>
                  <a:pt x="84036" y="0"/>
                </a:moveTo>
                <a:lnTo>
                  <a:pt x="84036" y="0"/>
                </a:lnTo>
                <a:cubicBezTo>
                  <a:pt x="83473" y="24226"/>
                  <a:pt x="86830" y="282059"/>
                  <a:pt x="69095" y="388470"/>
                </a:cubicBezTo>
                <a:cubicBezTo>
                  <a:pt x="65321" y="411116"/>
                  <a:pt x="58884" y="433240"/>
                  <a:pt x="54154" y="455706"/>
                </a:cubicBezTo>
                <a:cubicBezTo>
                  <a:pt x="48922" y="480556"/>
                  <a:pt x="43388" y="505362"/>
                  <a:pt x="39213" y="530411"/>
                </a:cubicBezTo>
                <a:cubicBezTo>
                  <a:pt x="35912" y="550215"/>
                  <a:pt x="35231" y="570405"/>
                  <a:pt x="31742" y="590176"/>
                </a:cubicBezTo>
                <a:cubicBezTo>
                  <a:pt x="18569" y="664821"/>
                  <a:pt x="15762" y="642184"/>
                  <a:pt x="9331" y="709706"/>
                </a:cubicBezTo>
                <a:cubicBezTo>
                  <a:pt x="-5592" y="866400"/>
                  <a:pt x="1860" y="935593"/>
                  <a:pt x="1860" y="1128058"/>
                </a:cubicBezTo>
              </a:path>
            </a:pathLst>
          </a:custGeom>
          <a:noFill/>
          <a:ln w="38100" cap="rnd" cmpd="sng" algn="ctr">
            <a:solidFill>
              <a:srgbClr val="081D2B"/>
            </a:solidFill>
            <a:prstDash val="solid"/>
            <a:tailEnd type="triangle"/>
          </a:ln>
          <a:effectLst/>
        </p:spPr>
        <p:txBody>
          <a:bodyPr lIns="102413" tIns="51206" rIns="102413" bIns="5120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 rot="19294038" flipH="1">
            <a:off x="3763123" y="3668415"/>
            <a:ext cx="146696" cy="1288226"/>
          </a:xfrm>
          <a:custGeom>
            <a:avLst/>
            <a:gdLst>
              <a:gd name="connsiteX0" fmla="*/ 84036 w 84036"/>
              <a:gd name="connsiteY0" fmla="*/ 0 h 1128058"/>
              <a:gd name="connsiteX1" fmla="*/ 84036 w 84036"/>
              <a:gd name="connsiteY1" fmla="*/ 0 h 1128058"/>
              <a:gd name="connsiteX2" fmla="*/ 69095 w 84036"/>
              <a:gd name="connsiteY2" fmla="*/ 388470 h 1128058"/>
              <a:gd name="connsiteX3" fmla="*/ 54154 w 84036"/>
              <a:gd name="connsiteY3" fmla="*/ 455706 h 1128058"/>
              <a:gd name="connsiteX4" fmla="*/ 39213 w 84036"/>
              <a:gd name="connsiteY4" fmla="*/ 530411 h 1128058"/>
              <a:gd name="connsiteX5" fmla="*/ 31742 w 84036"/>
              <a:gd name="connsiteY5" fmla="*/ 590176 h 1128058"/>
              <a:gd name="connsiteX6" fmla="*/ 9331 w 84036"/>
              <a:gd name="connsiteY6" fmla="*/ 709706 h 1128058"/>
              <a:gd name="connsiteX7" fmla="*/ 1860 w 84036"/>
              <a:gd name="connsiteY7" fmla="*/ 1128058 h 11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36" h="1128058">
                <a:moveTo>
                  <a:pt x="84036" y="0"/>
                </a:moveTo>
                <a:lnTo>
                  <a:pt x="84036" y="0"/>
                </a:lnTo>
                <a:cubicBezTo>
                  <a:pt x="83473" y="24226"/>
                  <a:pt x="86830" y="282059"/>
                  <a:pt x="69095" y="388470"/>
                </a:cubicBezTo>
                <a:cubicBezTo>
                  <a:pt x="65321" y="411116"/>
                  <a:pt x="58884" y="433240"/>
                  <a:pt x="54154" y="455706"/>
                </a:cubicBezTo>
                <a:cubicBezTo>
                  <a:pt x="48922" y="480556"/>
                  <a:pt x="43388" y="505362"/>
                  <a:pt x="39213" y="530411"/>
                </a:cubicBezTo>
                <a:cubicBezTo>
                  <a:pt x="35912" y="550215"/>
                  <a:pt x="35231" y="570405"/>
                  <a:pt x="31742" y="590176"/>
                </a:cubicBezTo>
                <a:cubicBezTo>
                  <a:pt x="18569" y="664821"/>
                  <a:pt x="15762" y="642184"/>
                  <a:pt x="9331" y="709706"/>
                </a:cubicBezTo>
                <a:cubicBezTo>
                  <a:pt x="-5592" y="866400"/>
                  <a:pt x="1860" y="935593"/>
                  <a:pt x="1860" y="1128058"/>
                </a:cubicBezTo>
              </a:path>
            </a:pathLst>
          </a:custGeom>
          <a:noFill/>
          <a:ln w="38100" cap="rnd" cmpd="sng" algn="ctr">
            <a:solidFill>
              <a:srgbClr val="081D2B"/>
            </a:solidFill>
            <a:prstDash val="solid"/>
            <a:tailEnd type="triangle"/>
          </a:ln>
          <a:effectLst/>
        </p:spPr>
        <p:txBody>
          <a:bodyPr lIns="102413" tIns="51206" rIns="102413" bIns="5120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 descr="wb_ear.png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7653" y="4443513"/>
            <a:ext cx="142825" cy="273774"/>
          </a:xfrm>
          <a:prstGeom prst="rect">
            <a:avLst/>
          </a:prstGeom>
        </p:spPr>
      </p:pic>
      <p:pic>
        <p:nvPicPr>
          <p:cNvPr id="19" name="Picture 18" descr="wb_ear.png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8449" y="4443513"/>
            <a:ext cx="142825" cy="273774"/>
          </a:xfrm>
          <a:prstGeom prst="rect">
            <a:avLst/>
          </a:prstGeom>
        </p:spPr>
      </p:pic>
      <p:pic>
        <p:nvPicPr>
          <p:cNvPr id="20" name="Picture 19" descr="wb_ear.png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1357" y="4443513"/>
            <a:ext cx="142825" cy="273774"/>
          </a:xfrm>
          <a:prstGeom prst="rect">
            <a:avLst/>
          </a:prstGeom>
        </p:spPr>
      </p:pic>
      <p:pic>
        <p:nvPicPr>
          <p:cNvPr id="21" name="Picture 20" descr="wb_ear.png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8804" y="4443513"/>
            <a:ext cx="142825" cy="273774"/>
          </a:xfrm>
          <a:prstGeom prst="rect">
            <a:avLst/>
          </a:prstGeom>
        </p:spPr>
      </p:pic>
      <p:pic>
        <p:nvPicPr>
          <p:cNvPr id="22" name="Picture 21" descr="wb_redx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1549" y="5750699"/>
            <a:ext cx="707683" cy="255338"/>
          </a:xfrm>
          <a:prstGeom prst="rect">
            <a:avLst/>
          </a:prstGeom>
        </p:spPr>
      </p:pic>
      <p:pic>
        <p:nvPicPr>
          <p:cNvPr id="23" name="Picture 22" descr="wb_redx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2671" y="5736168"/>
            <a:ext cx="707683" cy="255338"/>
          </a:xfrm>
          <a:prstGeom prst="rect">
            <a:avLst/>
          </a:prstGeom>
        </p:spPr>
      </p:pic>
      <p:pic>
        <p:nvPicPr>
          <p:cNvPr id="24" name="Picture 23" descr="wb_redx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8480" y="5736168"/>
            <a:ext cx="707683" cy="255338"/>
          </a:xfrm>
          <a:prstGeom prst="rect">
            <a:avLst/>
          </a:prstGeom>
        </p:spPr>
      </p:pic>
      <p:pic>
        <p:nvPicPr>
          <p:cNvPr id="25" name="Picture 24" descr="wb_redx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4317" y="5762425"/>
            <a:ext cx="707683" cy="255338"/>
          </a:xfrm>
          <a:prstGeom prst="rect">
            <a:avLst/>
          </a:prstGeom>
        </p:spPr>
      </p:pic>
      <p:pic>
        <p:nvPicPr>
          <p:cNvPr id="27" name="Picture 26" descr="test_o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8776" y="3100370"/>
            <a:ext cx="748882" cy="127305"/>
          </a:xfrm>
          <a:prstGeom prst="rect">
            <a:avLst/>
          </a:prstGeom>
        </p:spPr>
      </p:pic>
      <p:pic>
        <p:nvPicPr>
          <p:cNvPr id="28" name="Picture 27" descr="test_calisavse.png"/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2390" y="3981246"/>
            <a:ext cx="569010" cy="293077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883217" y="1317583"/>
            <a:ext cx="1993204" cy="1441467"/>
            <a:chOff x="4466872" y="1367606"/>
            <a:chExt cx="2230600" cy="1495313"/>
          </a:xfrm>
        </p:grpSpPr>
        <p:grpSp>
          <p:nvGrpSpPr>
            <p:cNvPr id="34" name="Group 33"/>
            <p:cNvGrpSpPr/>
            <p:nvPr/>
          </p:nvGrpSpPr>
          <p:grpSpPr>
            <a:xfrm>
              <a:off x="4466872" y="1367606"/>
              <a:ext cx="1181670" cy="1495313"/>
              <a:chOff x="4572000" y="1200150"/>
              <a:chExt cx="1282700" cy="1121485"/>
            </a:xfrm>
          </p:grpSpPr>
          <p:pic>
            <p:nvPicPr>
              <p:cNvPr id="36" name="Picture 35" descr="wb_omcircle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1200150"/>
                <a:ext cx="1282700" cy="844988"/>
              </a:xfrm>
              <a:prstGeom prst="rect">
                <a:avLst/>
              </a:prstGeom>
            </p:spPr>
          </p:pic>
          <p:sp>
            <p:nvSpPr>
              <p:cNvPr id="37" name="Freeform 36"/>
              <p:cNvSpPr/>
              <p:nvPr/>
            </p:nvSpPr>
            <p:spPr>
              <a:xfrm rot="19294038" flipH="1" flipV="1">
                <a:off x="4815030" y="2072033"/>
                <a:ext cx="389131" cy="249602"/>
              </a:xfrm>
              <a:custGeom>
                <a:avLst/>
                <a:gdLst>
                  <a:gd name="connsiteX0" fmla="*/ 84036 w 84036"/>
                  <a:gd name="connsiteY0" fmla="*/ 0 h 1128058"/>
                  <a:gd name="connsiteX1" fmla="*/ 84036 w 84036"/>
                  <a:gd name="connsiteY1" fmla="*/ 0 h 1128058"/>
                  <a:gd name="connsiteX2" fmla="*/ 69095 w 84036"/>
                  <a:gd name="connsiteY2" fmla="*/ 388470 h 1128058"/>
                  <a:gd name="connsiteX3" fmla="*/ 54154 w 84036"/>
                  <a:gd name="connsiteY3" fmla="*/ 455706 h 1128058"/>
                  <a:gd name="connsiteX4" fmla="*/ 39213 w 84036"/>
                  <a:gd name="connsiteY4" fmla="*/ 530411 h 1128058"/>
                  <a:gd name="connsiteX5" fmla="*/ 31742 w 84036"/>
                  <a:gd name="connsiteY5" fmla="*/ 590176 h 1128058"/>
                  <a:gd name="connsiteX6" fmla="*/ 9331 w 84036"/>
                  <a:gd name="connsiteY6" fmla="*/ 709706 h 1128058"/>
                  <a:gd name="connsiteX7" fmla="*/ 1860 w 84036"/>
                  <a:gd name="connsiteY7" fmla="*/ 1128058 h 1128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036" h="1128058">
                    <a:moveTo>
                      <a:pt x="84036" y="0"/>
                    </a:moveTo>
                    <a:lnTo>
                      <a:pt x="84036" y="0"/>
                    </a:lnTo>
                    <a:cubicBezTo>
                      <a:pt x="83473" y="24226"/>
                      <a:pt x="86830" y="282059"/>
                      <a:pt x="69095" y="388470"/>
                    </a:cubicBezTo>
                    <a:cubicBezTo>
                      <a:pt x="65321" y="411116"/>
                      <a:pt x="58884" y="433240"/>
                      <a:pt x="54154" y="455706"/>
                    </a:cubicBezTo>
                    <a:cubicBezTo>
                      <a:pt x="48922" y="480556"/>
                      <a:pt x="43388" y="505362"/>
                      <a:pt x="39213" y="530411"/>
                    </a:cubicBezTo>
                    <a:cubicBezTo>
                      <a:pt x="35912" y="550215"/>
                      <a:pt x="35231" y="570405"/>
                      <a:pt x="31742" y="590176"/>
                    </a:cubicBezTo>
                    <a:cubicBezTo>
                      <a:pt x="18569" y="664821"/>
                      <a:pt x="15762" y="642184"/>
                      <a:pt x="9331" y="709706"/>
                    </a:cubicBezTo>
                    <a:cubicBezTo>
                      <a:pt x="-5592" y="866400"/>
                      <a:pt x="1860" y="935593"/>
                      <a:pt x="1860" y="1128058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81D2B"/>
                </a:solidFill>
                <a:prstDash val="solid"/>
                <a:headEnd type="stealth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5554472" y="1574672"/>
              <a:ext cx="1143000" cy="1053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CA Lisa Test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H="1">
            <a:off x="5405167" y="1517556"/>
            <a:ext cx="3957" cy="4517272"/>
          </a:xfrm>
          <a:prstGeom prst="line">
            <a:avLst/>
          </a:prstGeom>
          <a:ln w="9525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4529771" y="4985229"/>
            <a:ext cx="421628" cy="267944"/>
          </a:xfrm>
          <a:custGeom>
            <a:avLst/>
            <a:gdLst>
              <a:gd name="connsiteX0" fmla="*/ 0 w 430924"/>
              <a:gd name="connsiteY0" fmla="*/ 210207 h 210207"/>
              <a:gd name="connsiteX1" fmla="*/ 199696 w 430924"/>
              <a:gd name="connsiteY1" fmla="*/ 0 h 210207"/>
              <a:gd name="connsiteX2" fmla="*/ 430924 w 430924"/>
              <a:gd name="connsiteY2" fmla="*/ 0 h 21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924" h="210207">
                <a:moveTo>
                  <a:pt x="0" y="210207"/>
                </a:moveTo>
                <a:lnTo>
                  <a:pt x="199696" y="0"/>
                </a:lnTo>
                <a:lnTo>
                  <a:pt x="430924" y="0"/>
                </a:lnTo>
              </a:path>
            </a:pathLst>
          </a:cu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4675175" y="4753307"/>
            <a:ext cx="1022776" cy="463842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square" lIns="89995" tIns="46798" rIns="89995" bIns="46798" anchor="ctr">
            <a:spAutoFit/>
          </a:bodyPr>
          <a:lstStyle/>
          <a:p>
            <a:pPr algn="l" defTabSz="457200">
              <a:buNone/>
            </a:pPr>
            <a:r>
              <a:rPr lang="en-GB" sz="1200" b="1" i="0" dirty="0" err="1" smtClean="0">
                <a:solidFill>
                  <a:srgbClr val="FFFFFF"/>
                </a:solidFill>
                <a:latin typeface="Calibri"/>
                <a:ea typeface="MS PGothic"/>
                <a:cs typeface="+mn-cs"/>
              </a:rPr>
              <a:t>Tasas</a:t>
            </a:r>
            <a:r>
              <a:rPr lang="en-GB" sz="1200" b="1" i="0" dirty="0" smtClean="0">
                <a:solidFill>
                  <a:srgbClr val="FFFFFF"/>
                </a:solidFill>
                <a:latin typeface="Calibri"/>
                <a:ea typeface="MS PGothic"/>
                <a:cs typeface="+mn-cs"/>
              </a:rPr>
              <a:t> de </a:t>
            </a:r>
            <a:r>
              <a:rPr lang="en-GB" sz="1200" b="1" i="0" dirty="0" err="1" smtClean="0">
                <a:solidFill>
                  <a:srgbClr val="FFFFFF"/>
                </a:solidFill>
                <a:latin typeface="Calibri"/>
                <a:ea typeface="MS PGothic"/>
                <a:cs typeface="+mn-cs"/>
              </a:rPr>
              <a:t>Acceso</a:t>
            </a:r>
            <a:endParaRPr lang="en-GB" sz="1200" b="1" i="0" dirty="0">
              <a:solidFill>
                <a:srgbClr val="FFFFFF"/>
              </a:solidFill>
              <a:latin typeface="Calibri"/>
              <a:ea typeface="MS P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24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2843173" y="5693957"/>
            <a:ext cx="978916" cy="346249"/>
          </a:xfrm>
          <a:prstGeom prst="rect">
            <a:avLst/>
          </a:prstGeom>
          <a:solidFill>
            <a:schemeClr val="bg1"/>
          </a:solidFill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s-MX" sz="1050" dirty="0" smtClean="0">
                <a:latin typeface="Bradley Hand ITC" panose="03070402050302030203" pitchFamily="66" charset="0"/>
              </a:rPr>
              <a:t>CAPACITY</a:t>
            </a:r>
            <a:endParaRPr lang="en-US" sz="1050" dirty="0" smtClean="0">
              <a:latin typeface="Bradley Hand ITC" panose="03070402050302030203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23728" y="5661248"/>
            <a:ext cx="591818" cy="353943"/>
          </a:xfrm>
          <a:prstGeom prst="rect">
            <a:avLst/>
          </a:prstGeom>
          <a:solidFill>
            <a:schemeClr val="bg1"/>
          </a:solidFill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s-MX" sz="1050" dirty="0" smtClean="0">
                <a:latin typeface="Bradley Hand ITC" panose="03070402050302030203" pitchFamily="66" charset="0"/>
              </a:rPr>
              <a:t>SYNC</a:t>
            </a:r>
            <a:endParaRPr lang="en-US" sz="1050" dirty="0" smtClean="0">
              <a:latin typeface="Bradley Hand ITC" panose="03070402050302030203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5690713"/>
            <a:ext cx="1171720" cy="346249"/>
          </a:xfrm>
          <a:prstGeom prst="rect">
            <a:avLst/>
          </a:prstGeom>
          <a:solidFill>
            <a:schemeClr val="bg1"/>
          </a:solidFill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s-MX" sz="1050" dirty="0" smtClean="0">
                <a:latin typeface="Bradley Hand ITC" panose="03070402050302030203" pitchFamily="66" charset="0"/>
              </a:rPr>
              <a:t>AVAILABILITY</a:t>
            </a:r>
            <a:endParaRPr lang="en-US" sz="1050" dirty="0" smtClean="0">
              <a:latin typeface="Bradley Hand ITC" panose="03070402050302030203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23928" y="5710777"/>
            <a:ext cx="604915" cy="353943"/>
          </a:xfrm>
          <a:prstGeom prst="rect">
            <a:avLst/>
          </a:prstGeom>
          <a:solidFill>
            <a:schemeClr val="bg1"/>
          </a:solidFill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s-MX" sz="1050" dirty="0" smtClean="0">
                <a:latin typeface="Bradley Hand ITC" panose="03070402050302030203" pitchFamily="66" charset="0"/>
              </a:rPr>
              <a:t>COST</a:t>
            </a:r>
            <a:endParaRPr lang="en-US" sz="1050" dirty="0" smtClean="0">
              <a:latin typeface="Bradley Hand ITC" panose="03070402050302030203" pitchFamily="66" charset="0"/>
            </a:endParaRPr>
          </a:p>
        </p:txBody>
      </p:sp>
      <p:pic>
        <p:nvPicPr>
          <p:cNvPr id="26" name="Picture 25" descr="fram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96" y="3335781"/>
            <a:ext cx="4493958" cy="31448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CA LISA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habilita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desarrollo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Ágil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Pruebas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con LISA Service Virtualization and LISA TEST</a:t>
            </a:r>
            <a:endParaRPr lang="en-US" sz="2000" dirty="0"/>
          </a:p>
        </p:txBody>
      </p:sp>
      <p:pic>
        <p:nvPicPr>
          <p:cNvPr id="4" name="Picture 3" descr="st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549" y="1301673"/>
            <a:ext cx="3578707" cy="4529308"/>
          </a:xfrm>
          <a:prstGeom prst="rect">
            <a:avLst/>
          </a:prstGeom>
        </p:spPr>
      </p:pic>
      <p:pic>
        <p:nvPicPr>
          <p:cNvPr id="5" name="Picture 4" descr="test_mainfram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916" y="5416510"/>
            <a:ext cx="635316" cy="187199"/>
          </a:xfrm>
          <a:prstGeom prst="rect">
            <a:avLst/>
          </a:prstGeom>
          <a:solidFill>
            <a:sysClr val="window" lastClr="FFFFFF">
              <a:alpha val="40000"/>
            </a:sysClr>
          </a:solidFill>
        </p:spPr>
      </p:pic>
      <p:pic>
        <p:nvPicPr>
          <p:cNvPr id="6" name="Picture 5" descr="test_systemofrecor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2306" y="5221314"/>
            <a:ext cx="728290" cy="389101"/>
          </a:xfrm>
          <a:prstGeom prst="rect">
            <a:avLst/>
          </a:prstGeom>
          <a:solidFill>
            <a:sysClr val="window" lastClr="FFFFFF">
              <a:alpha val="40000"/>
            </a:sysClr>
          </a:solidFill>
        </p:spPr>
      </p:pic>
      <p:pic>
        <p:nvPicPr>
          <p:cNvPr id="7" name="Picture 6" descr="test_erp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3930" y="5376987"/>
            <a:ext cx="237598" cy="230801"/>
          </a:xfrm>
          <a:prstGeom prst="rect">
            <a:avLst/>
          </a:prstGeom>
          <a:solidFill>
            <a:sysClr val="window" lastClr="FFFFFF">
              <a:alpha val="40000"/>
            </a:sysClr>
          </a:solidFill>
        </p:spPr>
      </p:pic>
      <p:pic>
        <p:nvPicPr>
          <p:cNvPr id="8" name="Picture 7" descr="test_saa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5153" y="5432867"/>
            <a:ext cx="361562" cy="164486"/>
          </a:xfrm>
          <a:prstGeom prst="rect">
            <a:avLst/>
          </a:prstGeom>
          <a:solidFill>
            <a:sysClr val="window" lastClr="FFFFFF">
              <a:alpha val="40000"/>
            </a:sys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7262" y="4745765"/>
            <a:ext cx="580703" cy="905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0661" y="4745765"/>
            <a:ext cx="580703" cy="9052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1971" y="4755796"/>
            <a:ext cx="580703" cy="9052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7505" y="4747191"/>
            <a:ext cx="580703" cy="905258"/>
          </a:xfrm>
          <a:prstGeom prst="rect">
            <a:avLst/>
          </a:prstGeom>
        </p:spPr>
      </p:pic>
      <p:pic>
        <p:nvPicPr>
          <p:cNvPr id="13" name="Picture 12" descr="wb_omcircl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9228" y="2536944"/>
            <a:ext cx="954697" cy="1086080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 rot="2575921">
            <a:off x="1847567" y="3619050"/>
            <a:ext cx="144566" cy="1353957"/>
          </a:xfrm>
          <a:custGeom>
            <a:avLst/>
            <a:gdLst>
              <a:gd name="connsiteX0" fmla="*/ 84036 w 84036"/>
              <a:gd name="connsiteY0" fmla="*/ 0 h 1128058"/>
              <a:gd name="connsiteX1" fmla="*/ 84036 w 84036"/>
              <a:gd name="connsiteY1" fmla="*/ 0 h 1128058"/>
              <a:gd name="connsiteX2" fmla="*/ 69095 w 84036"/>
              <a:gd name="connsiteY2" fmla="*/ 388470 h 1128058"/>
              <a:gd name="connsiteX3" fmla="*/ 54154 w 84036"/>
              <a:gd name="connsiteY3" fmla="*/ 455706 h 1128058"/>
              <a:gd name="connsiteX4" fmla="*/ 39213 w 84036"/>
              <a:gd name="connsiteY4" fmla="*/ 530411 h 1128058"/>
              <a:gd name="connsiteX5" fmla="*/ 31742 w 84036"/>
              <a:gd name="connsiteY5" fmla="*/ 590176 h 1128058"/>
              <a:gd name="connsiteX6" fmla="*/ 9331 w 84036"/>
              <a:gd name="connsiteY6" fmla="*/ 709706 h 1128058"/>
              <a:gd name="connsiteX7" fmla="*/ 1860 w 84036"/>
              <a:gd name="connsiteY7" fmla="*/ 1128058 h 11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36" h="1128058">
                <a:moveTo>
                  <a:pt x="84036" y="0"/>
                </a:moveTo>
                <a:lnTo>
                  <a:pt x="84036" y="0"/>
                </a:lnTo>
                <a:cubicBezTo>
                  <a:pt x="83473" y="24226"/>
                  <a:pt x="86830" y="282059"/>
                  <a:pt x="69095" y="388470"/>
                </a:cubicBezTo>
                <a:cubicBezTo>
                  <a:pt x="65321" y="411116"/>
                  <a:pt x="58884" y="433240"/>
                  <a:pt x="54154" y="455706"/>
                </a:cubicBezTo>
                <a:cubicBezTo>
                  <a:pt x="48922" y="480556"/>
                  <a:pt x="43388" y="505362"/>
                  <a:pt x="39213" y="530411"/>
                </a:cubicBezTo>
                <a:cubicBezTo>
                  <a:pt x="35912" y="550215"/>
                  <a:pt x="35231" y="570405"/>
                  <a:pt x="31742" y="590176"/>
                </a:cubicBezTo>
                <a:cubicBezTo>
                  <a:pt x="18569" y="664821"/>
                  <a:pt x="15762" y="642184"/>
                  <a:pt x="9331" y="709706"/>
                </a:cubicBezTo>
                <a:cubicBezTo>
                  <a:pt x="-5592" y="866400"/>
                  <a:pt x="1860" y="935593"/>
                  <a:pt x="1860" y="1128058"/>
                </a:cubicBezTo>
              </a:path>
            </a:pathLst>
          </a:custGeom>
          <a:noFill/>
          <a:ln w="38100" cap="rnd" cmpd="sng" algn="ctr">
            <a:solidFill>
              <a:srgbClr val="081D2B"/>
            </a:solidFill>
            <a:prstDash val="solid"/>
            <a:tailEnd type="triangle"/>
          </a:ln>
          <a:effectLst/>
        </p:spPr>
        <p:txBody>
          <a:bodyPr lIns="102413" tIns="51206" rIns="102413" bIns="5120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 rot="692379">
            <a:off x="2500345" y="3848006"/>
            <a:ext cx="144567" cy="914610"/>
          </a:xfrm>
          <a:custGeom>
            <a:avLst/>
            <a:gdLst>
              <a:gd name="connsiteX0" fmla="*/ 84036 w 84036"/>
              <a:gd name="connsiteY0" fmla="*/ 0 h 1128058"/>
              <a:gd name="connsiteX1" fmla="*/ 84036 w 84036"/>
              <a:gd name="connsiteY1" fmla="*/ 0 h 1128058"/>
              <a:gd name="connsiteX2" fmla="*/ 69095 w 84036"/>
              <a:gd name="connsiteY2" fmla="*/ 388470 h 1128058"/>
              <a:gd name="connsiteX3" fmla="*/ 54154 w 84036"/>
              <a:gd name="connsiteY3" fmla="*/ 455706 h 1128058"/>
              <a:gd name="connsiteX4" fmla="*/ 39213 w 84036"/>
              <a:gd name="connsiteY4" fmla="*/ 530411 h 1128058"/>
              <a:gd name="connsiteX5" fmla="*/ 31742 w 84036"/>
              <a:gd name="connsiteY5" fmla="*/ 590176 h 1128058"/>
              <a:gd name="connsiteX6" fmla="*/ 9331 w 84036"/>
              <a:gd name="connsiteY6" fmla="*/ 709706 h 1128058"/>
              <a:gd name="connsiteX7" fmla="*/ 1860 w 84036"/>
              <a:gd name="connsiteY7" fmla="*/ 1128058 h 11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36" h="1128058">
                <a:moveTo>
                  <a:pt x="84036" y="0"/>
                </a:moveTo>
                <a:lnTo>
                  <a:pt x="84036" y="0"/>
                </a:lnTo>
                <a:cubicBezTo>
                  <a:pt x="83473" y="24226"/>
                  <a:pt x="86830" y="282059"/>
                  <a:pt x="69095" y="388470"/>
                </a:cubicBezTo>
                <a:cubicBezTo>
                  <a:pt x="65321" y="411116"/>
                  <a:pt x="58884" y="433240"/>
                  <a:pt x="54154" y="455706"/>
                </a:cubicBezTo>
                <a:cubicBezTo>
                  <a:pt x="48922" y="480556"/>
                  <a:pt x="43388" y="505362"/>
                  <a:pt x="39213" y="530411"/>
                </a:cubicBezTo>
                <a:cubicBezTo>
                  <a:pt x="35912" y="550215"/>
                  <a:pt x="35231" y="570405"/>
                  <a:pt x="31742" y="590176"/>
                </a:cubicBezTo>
                <a:cubicBezTo>
                  <a:pt x="18569" y="664821"/>
                  <a:pt x="15762" y="642184"/>
                  <a:pt x="9331" y="709706"/>
                </a:cubicBezTo>
                <a:cubicBezTo>
                  <a:pt x="-5592" y="866400"/>
                  <a:pt x="1860" y="935593"/>
                  <a:pt x="1860" y="1128058"/>
                </a:cubicBezTo>
              </a:path>
            </a:pathLst>
          </a:custGeom>
          <a:noFill/>
          <a:ln w="38100" cap="rnd" cmpd="sng" algn="ctr">
            <a:solidFill>
              <a:srgbClr val="081D2B"/>
            </a:solidFill>
            <a:prstDash val="solid"/>
            <a:tailEnd type="triangle"/>
          </a:ln>
          <a:effectLst/>
        </p:spPr>
        <p:txBody>
          <a:bodyPr lIns="102413" tIns="51206" rIns="102413" bIns="5120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 rot="20711513" flipH="1">
            <a:off x="3217325" y="3836147"/>
            <a:ext cx="118055" cy="945277"/>
          </a:xfrm>
          <a:custGeom>
            <a:avLst/>
            <a:gdLst>
              <a:gd name="connsiteX0" fmla="*/ 84036 w 84036"/>
              <a:gd name="connsiteY0" fmla="*/ 0 h 1128058"/>
              <a:gd name="connsiteX1" fmla="*/ 84036 w 84036"/>
              <a:gd name="connsiteY1" fmla="*/ 0 h 1128058"/>
              <a:gd name="connsiteX2" fmla="*/ 69095 w 84036"/>
              <a:gd name="connsiteY2" fmla="*/ 388470 h 1128058"/>
              <a:gd name="connsiteX3" fmla="*/ 54154 w 84036"/>
              <a:gd name="connsiteY3" fmla="*/ 455706 h 1128058"/>
              <a:gd name="connsiteX4" fmla="*/ 39213 w 84036"/>
              <a:gd name="connsiteY4" fmla="*/ 530411 h 1128058"/>
              <a:gd name="connsiteX5" fmla="*/ 31742 w 84036"/>
              <a:gd name="connsiteY5" fmla="*/ 590176 h 1128058"/>
              <a:gd name="connsiteX6" fmla="*/ 9331 w 84036"/>
              <a:gd name="connsiteY6" fmla="*/ 709706 h 1128058"/>
              <a:gd name="connsiteX7" fmla="*/ 1860 w 84036"/>
              <a:gd name="connsiteY7" fmla="*/ 1128058 h 11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36" h="1128058">
                <a:moveTo>
                  <a:pt x="84036" y="0"/>
                </a:moveTo>
                <a:lnTo>
                  <a:pt x="84036" y="0"/>
                </a:lnTo>
                <a:cubicBezTo>
                  <a:pt x="83473" y="24226"/>
                  <a:pt x="86830" y="282059"/>
                  <a:pt x="69095" y="388470"/>
                </a:cubicBezTo>
                <a:cubicBezTo>
                  <a:pt x="65321" y="411116"/>
                  <a:pt x="58884" y="433240"/>
                  <a:pt x="54154" y="455706"/>
                </a:cubicBezTo>
                <a:cubicBezTo>
                  <a:pt x="48922" y="480556"/>
                  <a:pt x="43388" y="505362"/>
                  <a:pt x="39213" y="530411"/>
                </a:cubicBezTo>
                <a:cubicBezTo>
                  <a:pt x="35912" y="550215"/>
                  <a:pt x="35231" y="570405"/>
                  <a:pt x="31742" y="590176"/>
                </a:cubicBezTo>
                <a:cubicBezTo>
                  <a:pt x="18569" y="664821"/>
                  <a:pt x="15762" y="642184"/>
                  <a:pt x="9331" y="709706"/>
                </a:cubicBezTo>
                <a:cubicBezTo>
                  <a:pt x="-5592" y="866400"/>
                  <a:pt x="1860" y="935593"/>
                  <a:pt x="1860" y="1128058"/>
                </a:cubicBezTo>
              </a:path>
            </a:pathLst>
          </a:custGeom>
          <a:noFill/>
          <a:ln w="38100" cap="rnd" cmpd="sng" algn="ctr">
            <a:solidFill>
              <a:srgbClr val="081D2B"/>
            </a:solidFill>
            <a:prstDash val="solid"/>
            <a:tailEnd type="triangle"/>
          </a:ln>
          <a:effectLst/>
        </p:spPr>
        <p:txBody>
          <a:bodyPr lIns="102413" tIns="51206" rIns="102413" bIns="5120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 rot="19294038" flipH="1">
            <a:off x="3763123" y="3668415"/>
            <a:ext cx="146696" cy="1288226"/>
          </a:xfrm>
          <a:custGeom>
            <a:avLst/>
            <a:gdLst>
              <a:gd name="connsiteX0" fmla="*/ 84036 w 84036"/>
              <a:gd name="connsiteY0" fmla="*/ 0 h 1128058"/>
              <a:gd name="connsiteX1" fmla="*/ 84036 w 84036"/>
              <a:gd name="connsiteY1" fmla="*/ 0 h 1128058"/>
              <a:gd name="connsiteX2" fmla="*/ 69095 w 84036"/>
              <a:gd name="connsiteY2" fmla="*/ 388470 h 1128058"/>
              <a:gd name="connsiteX3" fmla="*/ 54154 w 84036"/>
              <a:gd name="connsiteY3" fmla="*/ 455706 h 1128058"/>
              <a:gd name="connsiteX4" fmla="*/ 39213 w 84036"/>
              <a:gd name="connsiteY4" fmla="*/ 530411 h 1128058"/>
              <a:gd name="connsiteX5" fmla="*/ 31742 w 84036"/>
              <a:gd name="connsiteY5" fmla="*/ 590176 h 1128058"/>
              <a:gd name="connsiteX6" fmla="*/ 9331 w 84036"/>
              <a:gd name="connsiteY6" fmla="*/ 709706 h 1128058"/>
              <a:gd name="connsiteX7" fmla="*/ 1860 w 84036"/>
              <a:gd name="connsiteY7" fmla="*/ 1128058 h 11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36" h="1128058">
                <a:moveTo>
                  <a:pt x="84036" y="0"/>
                </a:moveTo>
                <a:lnTo>
                  <a:pt x="84036" y="0"/>
                </a:lnTo>
                <a:cubicBezTo>
                  <a:pt x="83473" y="24226"/>
                  <a:pt x="86830" y="282059"/>
                  <a:pt x="69095" y="388470"/>
                </a:cubicBezTo>
                <a:cubicBezTo>
                  <a:pt x="65321" y="411116"/>
                  <a:pt x="58884" y="433240"/>
                  <a:pt x="54154" y="455706"/>
                </a:cubicBezTo>
                <a:cubicBezTo>
                  <a:pt x="48922" y="480556"/>
                  <a:pt x="43388" y="505362"/>
                  <a:pt x="39213" y="530411"/>
                </a:cubicBezTo>
                <a:cubicBezTo>
                  <a:pt x="35912" y="550215"/>
                  <a:pt x="35231" y="570405"/>
                  <a:pt x="31742" y="590176"/>
                </a:cubicBezTo>
                <a:cubicBezTo>
                  <a:pt x="18569" y="664821"/>
                  <a:pt x="15762" y="642184"/>
                  <a:pt x="9331" y="709706"/>
                </a:cubicBezTo>
                <a:cubicBezTo>
                  <a:pt x="-5592" y="866400"/>
                  <a:pt x="1860" y="935593"/>
                  <a:pt x="1860" y="1128058"/>
                </a:cubicBezTo>
              </a:path>
            </a:pathLst>
          </a:custGeom>
          <a:noFill/>
          <a:ln w="38100" cap="rnd" cmpd="sng" algn="ctr">
            <a:solidFill>
              <a:srgbClr val="081D2B"/>
            </a:solidFill>
            <a:prstDash val="solid"/>
            <a:tailEnd type="triangle"/>
          </a:ln>
          <a:effectLst/>
        </p:spPr>
        <p:txBody>
          <a:bodyPr lIns="102413" tIns="51206" rIns="102413" bIns="5120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 descr="wb_ear.png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7653" y="4443513"/>
            <a:ext cx="142825" cy="273774"/>
          </a:xfrm>
          <a:prstGeom prst="rect">
            <a:avLst/>
          </a:prstGeom>
        </p:spPr>
      </p:pic>
      <p:pic>
        <p:nvPicPr>
          <p:cNvPr id="19" name="Picture 18" descr="wb_ear.png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8449" y="4443513"/>
            <a:ext cx="142825" cy="273774"/>
          </a:xfrm>
          <a:prstGeom prst="rect">
            <a:avLst/>
          </a:prstGeom>
        </p:spPr>
      </p:pic>
      <p:pic>
        <p:nvPicPr>
          <p:cNvPr id="20" name="Picture 19" descr="wb_ear.png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1357" y="4443513"/>
            <a:ext cx="142825" cy="273774"/>
          </a:xfrm>
          <a:prstGeom prst="rect">
            <a:avLst/>
          </a:prstGeom>
        </p:spPr>
      </p:pic>
      <p:pic>
        <p:nvPicPr>
          <p:cNvPr id="21" name="Picture 20" descr="wb_ear.png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8804" y="4443513"/>
            <a:ext cx="142825" cy="273774"/>
          </a:xfrm>
          <a:prstGeom prst="rect">
            <a:avLst/>
          </a:prstGeom>
        </p:spPr>
      </p:pic>
      <p:pic>
        <p:nvPicPr>
          <p:cNvPr id="22" name="Picture 21" descr="wb_redx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1549" y="5750699"/>
            <a:ext cx="707683" cy="255338"/>
          </a:xfrm>
          <a:prstGeom prst="rect">
            <a:avLst/>
          </a:prstGeom>
        </p:spPr>
      </p:pic>
      <p:pic>
        <p:nvPicPr>
          <p:cNvPr id="23" name="Picture 22" descr="wb_redx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2671" y="5736168"/>
            <a:ext cx="707683" cy="255338"/>
          </a:xfrm>
          <a:prstGeom prst="rect">
            <a:avLst/>
          </a:prstGeom>
        </p:spPr>
      </p:pic>
      <p:pic>
        <p:nvPicPr>
          <p:cNvPr id="24" name="Picture 23" descr="wb_redx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8480" y="5736168"/>
            <a:ext cx="707683" cy="255338"/>
          </a:xfrm>
          <a:prstGeom prst="rect">
            <a:avLst/>
          </a:prstGeom>
        </p:spPr>
      </p:pic>
      <p:pic>
        <p:nvPicPr>
          <p:cNvPr id="25" name="Picture 24" descr="wb_redx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4317" y="5762425"/>
            <a:ext cx="707683" cy="255338"/>
          </a:xfrm>
          <a:prstGeom prst="rect">
            <a:avLst/>
          </a:prstGeom>
        </p:spPr>
      </p:pic>
      <p:pic>
        <p:nvPicPr>
          <p:cNvPr id="27" name="Picture 26" descr="test_o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8776" y="3100370"/>
            <a:ext cx="748882" cy="127305"/>
          </a:xfrm>
          <a:prstGeom prst="rect">
            <a:avLst/>
          </a:prstGeom>
        </p:spPr>
      </p:pic>
      <p:pic>
        <p:nvPicPr>
          <p:cNvPr id="28" name="Picture 27" descr="test_calisavse.png"/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2390" y="3981246"/>
            <a:ext cx="569010" cy="293077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883217" y="1317583"/>
            <a:ext cx="1993204" cy="1441467"/>
            <a:chOff x="4466872" y="1367606"/>
            <a:chExt cx="2230600" cy="1495313"/>
          </a:xfrm>
        </p:grpSpPr>
        <p:grpSp>
          <p:nvGrpSpPr>
            <p:cNvPr id="34" name="Group 33"/>
            <p:cNvGrpSpPr/>
            <p:nvPr/>
          </p:nvGrpSpPr>
          <p:grpSpPr>
            <a:xfrm>
              <a:off x="4466872" y="1367606"/>
              <a:ext cx="1181670" cy="1495313"/>
              <a:chOff x="4572000" y="1200150"/>
              <a:chExt cx="1282700" cy="1121485"/>
            </a:xfrm>
          </p:grpSpPr>
          <p:pic>
            <p:nvPicPr>
              <p:cNvPr id="36" name="Picture 35" descr="wb_omcircle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1200150"/>
                <a:ext cx="1282700" cy="844988"/>
              </a:xfrm>
              <a:prstGeom prst="rect">
                <a:avLst/>
              </a:prstGeom>
            </p:spPr>
          </p:pic>
          <p:sp>
            <p:nvSpPr>
              <p:cNvPr id="37" name="Freeform 36"/>
              <p:cNvSpPr/>
              <p:nvPr/>
            </p:nvSpPr>
            <p:spPr>
              <a:xfrm rot="19294038" flipH="1" flipV="1">
                <a:off x="4815030" y="2072033"/>
                <a:ext cx="389131" cy="249602"/>
              </a:xfrm>
              <a:custGeom>
                <a:avLst/>
                <a:gdLst>
                  <a:gd name="connsiteX0" fmla="*/ 84036 w 84036"/>
                  <a:gd name="connsiteY0" fmla="*/ 0 h 1128058"/>
                  <a:gd name="connsiteX1" fmla="*/ 84036 w 84036"/>
                  <a:gd name="connsiteY1" fmla="*/ 0 h 1128058"/>
                  <a:gd name="connsiteX2" fmla="*/ 69095 w 84036"/>
                  <a:gd name="connsiteY2" fmla="*/ 388470 h 1128058"/>
                  <a:gd name="connsiteX3" fmla="*/ 54154 w 84036"/>
                  <a:gd name="connsiteY3" fmla="*/ 455706 h 1128058"/>
                  <a:gd name="connsiteX4" fmla="*/ 39213 w 84036"/>
                  <a:gd name="connsiteY4" fmla="*/ 530411 h 1128058"/>
                  <a:gd name="connsiteX5" fmla="*/ 31742 w 84036"/>
                  <a:gd name="connsiteY5" fmla="*/ 590176 h 1128058"/>
                  <a:gd name="connsiteX6" fmla="*/ 9331 w 84036"/>
                  <a:gd name="connsiteY6" fmla="*/ 709706 h 1128058"/>
                  <a:gd name="connsiteX7" fmla="*/ 1860 w 84036"/>
                  <a:gd name="connsiteY7" fmla="*/ 1128058 h 1128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036" h="1128058">
                    <a:moveTo>
                      <a:pt x="84036" y="0"/>
                    </a:moveTo>
                    <a:lnTo>
                      <a:pt x="84036" y="0"/>
                    </a:lnTo>
                    <a:cubicBezTo>
                      <a:pt x="83473" y="24226"/>
                      <a:pt x="86830" y="282059"/>
                      <a:pt x="69095" y="388470"/>
                    </a:cubicBezTo>
                    <a:cubicBezTo>
                      <a:pt x="65321" y="411116"/>
                      <a:pt x="58884" y="433240"/>
                      <a:pt x="54154" y="455706"/>
                    </a:cubicBezTo>
                    <a:cubicBezTo>
                      <a:pt x="48922" y="480556"/>
                      <a:pt x="43388" y="505362"/>
                      <a:pt x="39213" y="530411"/>
                    </a:cubicBezTo>
                    <a:cubicBezTo>
                      <a:pt x="35912" y="550215"/>
                      <a:pt x="35231" y="570405"/>
                      <a:pt x="31742" y="590176"/>
                    </a:cubicBezTo>
                    <a:cubicBezTo>
                      <a:pt x="18569" y="664821"/>
                      <a:pt x="15762" y="642184"/>
                      <a:pt x="9331" y="709706"/>
                    </a:cubicBezTo>
                    <a:cubicBezTo>
                      <a:pt x="-5592" y="866400"/>
                      <a:pt x="1860" y="935593"/>
                      <a:pt x="1860" y="1128058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81D2B"/>
                </a:solidFill>
                <a:prstDash val="solid"/>
                <a:headEnd type="stealth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5554472" y="1574672"/>
              <a:ext cx="1143000" cy="1053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CA Lisa Test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H="1">
            <a:off x="5405167" y="1517556"/>
            <a:ext cx="3957" cy="4517272"/>
          </a:xfrm>
          <a:prstGeom prst="line">
            <a:avLst/>
          </a:prstGeom>
          <a:ln w="9525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 flipH="1">
            <a:off x="4528842" y="5563811"/>
            <a:ext cx="644151" cy="45719"/>
          </a:xfrm>
          <a:custGeom>
            <a:avLst/>
            <a:gdLst>
              <a:gd name="connsiteX0" fmla="*/ 0 w 430924"/>
              <a:gd name="connsiteY0" fmla="*/ 210207 h 210207"/>
              <a:gd name="connsiteX1" fmla="*/ 199696 w 430924"/>
              <a:gd name="connsiteY1" fmla="*/ 0 h 210207"/>
              <a:gd name="connsiteX2" fmla="*/ 430924 w 430924"/>
              <a:gd name="connsiteY2" fmla="*/ 0 h 21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924" h="210207">
                <a:moveTo>
                  <a:pt x="0" y="210207"/>
                </a:moveTo>
                <a:lnTo>
                  <a:pt x="199696" y="0"/>
                </a:lnTo>
                <a:lnTo>
                  <a:pt x="430924" y="0"/>
                </a:lnTo>
              </a:path>
            </a:pathLst>
          </a:cu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5172995" y="5365433"/>
            <a:ext cx="1161659" cy="463842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square" lIns="89995" tIns="46798" rIns="89995" bIns="46798" anchor="ctr">
            <a:spAutoFit/>
          </a:bodyPr>
          <a:lstStyle/>
          <a:p>
            <a:pPr algn="l" defTabSz="457200">
              <a:buNone/>
            </a:pPr>
            <a:r>
              <a:rPr lang="en-GB" sz="1200" b="1" i="0" dirty="0" err="1" smtClean="0">
                <a:solidFill>
                  <a:srgbClr val="FFFFFF"/>
                </a:solidFill>
                <a:latin typeface="Calibri"/>
                <a:ea typeface="MS PGothic"/>
                <a:cs typeface="+mn-cs"/>
              </a:rPr>
              <a:t>Datos</a:t>
            </a:r>
            <a:r>
              <a:rPr lang="en-GB" sz="1200" b="1" i="0" dirty="0" smtClean="0">
                <a:solidFill>
                  <a:srgbClr val="FFFFFF"/>
                </a:solidFill>
                <a:latin typeface="Calibri"/>
                <a:ea typeface="MS PGothic"/>
                <a:cs typeface="+mn-cs"/>
              </a:rPr>
              <a:t> no </a:t>
            </a:r>
            <a:r>
              <a:rPr lang="en-GB" sz="1200" b="1" i="0" dirty="0" err="1" smtClean="0">
                <a:solidFill>
                  <a:srgbClr val="FFFFFF"/>
                </a:solidFill>
                <a:latin typeface="Calibri"/>
                <a:ea typeface="MS PGothic"/>
                <a:cs typeface="+mn-cs"/>
              </a:rPr>
              <a:t>válidos</a:t>
            </a:r>
            <a:endParaRPr lang="en-GB" sz="1200" b="1" i="0" dirty="0">
              <a:solidFill>
                <a:srgbClr val="FFFFFF"/>
              </a:solidFill>
              <a:latin typeface="Calibri"/>
              <a:ea typeface="MS P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24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318"/>
            <a:ext cx="8229600" cy="1091353"/>
          </a:xfrm>
        </p:spPr>
        <p:txBody>
          <a:bodyPr/>
          <a:lstStyle/>
          <a:p>
            <a:r>
              <a:rPr lang="es-MX" dirty="0" smtClean="0"/>
              <a:t>Resolviendo la dependencia de datos</a:t>
            </a:r>
            <a:endParaRPr lang="en-US" dirty="0"/>
          </a:p>
        </p:txBody>
      </p:sp>
      <p:cxnSp>
        <p:nvCxnSpPr>
          <p:cNvPr id="101" name="Straight Connector 100"/>
          <p:cNvCxnSpPr/>
          <p:nvPr/>
        </p:nvCxnSpPr>
        <p:spPr bwMode="auto">
          <a:xfrm rot="16200000" flipH="1">
            <a:off x="1986938" y="2457604"/>
            <a:ext cx="4599586" cy="2866030"/>
          </a:xfrm>
          <a:prstGeom prst="line">
            <a:avLst/>
          </a:prstGeom>
          <a:solidFill>
            <a:srgbClr val="00C997"/>
          </a:solidFill>
          <a:ln w="38100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87000">
                  <a:schemeClr val="accent6"/>
                </a:gs>
                <a:gs pos="14000">
                  <a:schemeClr val="accent6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Freeform 101"/>
          <p:cNvSpPr/>
          <p:nvPr/>
        </p:nvSpPr>
        <p:spPr bwMode="auto">
          <a:xfrm>
            <a:off x="3087136" y="732924"/>
            <a:ext cx="6045681" cy="5214683"/>
          </a:xfrm>
          <a:custGeom>
            <a:avLst/>
            <a:gdLst>
              <a:gd name="connsiteX0" fmla="*/ 81886 w 3057098"/>
              <a:gd name="connsiteY0" fmla="*/ 382137 h 1746913"/>
              <a:gd name="connsiteX1" fmla="*/ 1214651 w 3057098"/>
              <a:gd name="connsiteY1" fmla="*/ 1746913 h 1746913"/>
              <a:gd name="connsiteX2" fmla="*/ 3057098 w 3057098"/>
              <a:gd name="connsiteY2" fmla="*/ 1405719 h 1746913"/>
              <a:gd name="connsiteX3" fmla="*/ 1897039 w 3057098"/>
              <a:gd name="connsiteY3" fmla="*/ 0 h 1746913"/>
              <a:gd name="connsiteX4" fmla="*/ 0 w 3057098"/>
              <a:gd name="connsiteY4" fmla="*/ 300251 h 1746913"/>
              <a:gd name="connsiteX5" fmla="*/ 81886 w 3057098"/>
              <a:gd name="connsiteY5" fmla="*/ 382137 h 1746913"/>
              <a:gd name="connsiteX0" fmla="*/ 81886 w 3057098"/>
              <a:gd name="connsiteY0" fmla="*/ 382137 h 1746913"/>
              <a:gd name="connsiteX1" fmla="*/ 1214651 w 3057098"/>
              <a:gd name="connsiteY1" fmla="*/ 1746913 h 1746913"/>
              <a:gd name="connsiteX2" fmla="*/ 3057098 w 3057098"/>
              <a:gd name="connsiteY2" fmla="*/ 1405719 h 1746913"/>
              <a:gd name="connsiteX3" fmla="*/ 2660683 w 3057098"/>
              <a:gd name="connsiteY3" fmla="*/ 918626 h 1746913"/>
              <a:gd name="connsiteX4" fmla="*/ 1897039 w 3057098"/>
              <a:gd name="connsiteY4" fmla="*/ 0 h 1746913"/>
              <a:gd name="connsiteX5" fmla="*/ 0 w 3057098"/>
              <a:gd name="connsiteY5" fmla="*/ 300251 h 1746913"/>
              <a:gd name="connsiteX6" fmla="*/ 81886 w 3057098"/>
              <a:gd name="connsiteY6" fmla="*/ 382137 h 1746913"/>
              <a:gd name="connsiteX0" fmla="*/ 81886 w 3057098"/>
              <a:gd name="connsiteY0" fmla="*/ 382137 h 1746913"/>
              <a:gd name="connsiteX1" fmla="*/ 1214651 w 3057098"/>
              <a:gd name="connsiteY1" fmla="*/ 1746913 h 1746913"/>
              <a:gd name="connsiteX2" fmla="*/ 2654677 w 3057098"/>
              <a:gd name="connsiteY2" fmla="*/ 1478937 h 1746913"/>
              <a:gd name="connsiteX3" fmla="*/ 3057098 w 3057098"/>
              <a:gd name="connsiteY3" fmla="*/ 1405719 h 1746913"/>
              <a:gd name="connsiteX4" fmla="*/ 2660683 w 3057098"/>
              <a:gd name="connsiteY4" fmla="*/ 918626 h 1746913"/>
              <a:gd name="connsiteX5" fmla="*/ 1897039 w 3057098"/>
              <a:gd name="connsiteY5" fmla="*/ 0 h 1746913"/>
              <a:gd name="connsiteX6" fmla="*/ 0 w 3057098"/>
              <a:gd name="connsiteY6" fmla="*/ 300251 h 1746913"/>
              <a:gd name="connsiteX7" fmla="*/ 81886 w 3057098"/>
              <a:gd name="connsiteY7" fmla="*/ 382137 h 1746913"/>
              <a:gd name="connsiteX0" fmla="*/ 2660683 w 3097340"/>
              <a:gd name="connsiteY0" fmla="*/ 918626 h 1746913"/>
              <a:gd name="connsiteX1" fmla="*/ 1897039 w 3097340"/>
              <a:gd name="connsiteY1" fmla="*/ 0 h 1746913"/>
              <a:gd name="connsiteX2" fmla="*/ 0 w 3097340"/>
              <a:gd name="connsiteY2" fmla="*/ 300251 h 1746913"/>
              <a:gd name="connsiteX3" fmla="*/ 81886 w 3097340"/>
              <a:gd name="connsiteY3" fmla="*/ 382137 h 1746913"/>
              <a:gd name="connsiteX4" fmla="*/ 1214651 w 3097340"/>
              <a:gd name="connsiteY4" fmla="*/ 1746913 h 1746913"/>
              <a:gd name="connsiteX5" fmla="*/ 2654677 w 3097340"/>
              <a:gd name="connsiteY5" fmla="*/ 1478937 h 1746913"/>
              <a:gd name="connsiteX6" fmla="*/ 3097340 w 3097340"/>
              <a:gd name="connsiteY6" fmla="*/ 1446524 h 1746913"/>
              <a:gd name="connsiteX0" fmla="*/ 2660683 w 2788817"/>
              <a:gd name="connsiteY0" fmla="*/ 918626 h 1746913"/>
              <a:gd name="connsiteX1" fmla="*/ 1897039 w 2788817"/>
              <a:gd name="connsiteY1" fmla="*/ 0 h 1746913"/>
              <a:gd name="connsiteX2" fmla="*/ 0 w 2788817"/>
              <a:gd name="connsiteY2" fmla="*/ 300251 h 1746913"/>
              <a:gd name="connsiteX3" fmla="*/ 81886 w 2788817"/>
              <a:gd name="connsiteY3" fmla="*/ 382137 h 1746913"/>
              <a:gd name="connsiteX4" fmla="*/ 1214651 w 2788817"/>
              <a:gd name="connsiteY4" fmla="*/ 1746913 h 1746913"/>
              <a:gd name="connsiteX5" fmla="*/ 2654677 w 2788817"/>
              <a:gd name="connsiteY5" fmla="*/ 1478937 h 1746913"/>
              <a:gd name="connsiteX6" fmla="*/ 2652871 w 2788817"/>
              <a:gd name="connsiteY6" fmla="*/ 916665 h 1746913"/>
              <a:gd name="connsiteX0" fmla="*/ 2660683 w 2788817"/>
              <a:gd name="connsiteY0" fmla="*/ 918626 h 1746913"/>
              <a:gd name="connsiteX1" fmla="*/ 1897039 w 2788817"/>
              <a:gd name="connsiteY1" fmla="*/ 0 h 1746913"/>
              <a:gd name="connsiteX2" fmla="*/ 0 w 2788817"/>
              <a:gd name="connsiteY2" fmla="*/ 300251 h 1746913"/>
              <a:gd name="connsiteX3" fmla="*/ 81886 w 2788817"/>
              <a:gd name="connsiteY3" fmla="*/ 382137 h 1746913"/>
              <a:gd name="connsiteX4" fmla="*/ 1214651 w 2788817"/>
              <a:gd name="connsiteY4" fmla="*/ 1746913 h 1746913"/>
              <a:gd name="connsiteX5" fmla="*/ 2654677 w 2788817"/>
              <a:gd name="connsiteY5" fmla="*/ 1478937 h 1746913"/>
              <a:gd name="connsiteX6" fmla="*/ 2652871 w 2788817"/>
              <a:gd name="connsiteY6" fmla="*/ 916665 h 1746913"/>
              <a:gd name="connsiteX0" fmla="*/ 2660683 w 2660683"/>
              <a:gd name="connsiteY0" fmla="*/ 918626 h 1746913"/>
              <a:gd name="connsiteX1" fmla="*/ 1897039 w 2660683"/>
              <a:gd name="connsiteY1" fmla="*/ 0 h 1746913"/>
              <a:gd name="connsiteX2" fmla="*/ 0 w 2660683"/>
              <a:gd name="connsiteY2" fmla="*/ 300251 h 1746913"/>
              <a:gd name="connsiteX3" fmla="*/ 81886 w 2660683"/>
              <a:gd name="connsiteY3" fmla="*/ 382137 h 1746913"/>
              <a:gd name="connsiteX4" fmla="*/ 1214651 w 2660683"/>
              <a:gd name="connsiteY4" fmla="*/ 1746913 h 1746913"/>
              <a:gd name="connsiteX5" fmla="*/ 2654677 w 2660683"/>
              <a:gd name="connsiteY5" fmla="*/ 1478937 h 1746913"/>
              <a:gd name="connsiteX6" fmla="*/ 2652871 w 2660683"/>
              <a:gd name="connsiteY6" fmla="*/ 916665 h 174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0683" h="1746913">
                <a:moveTo>
                  <a:pt x="2660683" y="918626"/>
                </a:moveTo>
                <a:lnTo>
                  <a:pt x="1897039" y="0"/>
                </a:lnTo>
                <a:lnTo>
                  <a:pt x="0" y="300251"/>
                </a:lnTo>
                <a:lnTo>
                  <a:pt x="81886" y="382137"/>
                </a:lnTo>
                <a:lnTo>
                  <a:pt x="1214651" y="1746913"/>
                </a:lnTo>
                <a:lnTo>
                  <a:pt x="2654677" y="1478937"/>
                </a:lnTo>
                <a:cubicBezTo>
                  <a:pt x="2650671" y="1478892"/>
                  <a:pt x="2652871" y="916665"/>
                  <a:pt x="2652871" y="916665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03" name="AutoShape 15"/>
          <p:cNvSpPr>
            <a:spLocks/>
          </p:cNvSpPr>
          <p:nvPr/>
        </p:nvSpPr>
        <p:spPr bwMode="auto">
          <a:xfrm rot="13740000">
            <a:off x="4830506" y="1537646"/>
            <a:ext cx="1353413" cy="688975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8015" y="0"/>
                </a:moveTo>
                <a:lnTo>
                  <a:pt x="0" y="21600"/>
                </a:lnTo>
                <a:lnTo>
                  <a:pt x="13585" y="21600"/>
                </a:lnTo>
                <a:lnTo>
                  <a:pt x="21600" y="0"/>
                </a:lnTo>
                <a:close/>
                <a:moveTo>
                  <a:pt x="8015" y="0"/>
                </a:moveTo>
              </a:path>
            </a:pathLst>
          </a:custGeom>
          <a:solidFill>
            <a:srgbClr val="DEDFC0"/>
          </a:solidFill>
          <a:ln w="9525">
            <a:noFill/>
            <a:round/>
            <a:headEnd/>
            <a:tailEnd/>
          </a:ln>
          <a:effectLst>
            <a:outerShdw dist="25399" dir="5400000" algn="ctr" rotWithShape="0">
              <a:srgbClr val="808080">
                <a:alpha val="35036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sz="3200" dirty="0">
              <a:latin typeface="Calibri"/>
              <a:ea typeface="ＭＳ Ｐゴシック" pitchFamily="34" charset="-128"/>
            </a:endParaRPr>
          </a:p>
        </p:txBody>
      </p:sp>
      <p:sp>
        <p:nvSpPr>
          <p:cNvPr id="104" name="AutoShape 15"/>
          <p:cNvSpPr>
            <a:spLocks/>
          </p:cNvSpPr>
          <p:nvPr/>
        </p:nvSpPr>
        <p:spPr bwMode="auto">
          <a:xfrm rot="13740000">
            <a:off x="5401438" y="2498165"/>
            <a:ext cx="1353413" cy="688975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8015" y="0"/>
                </a:moveTo>
                <a:lnTo>
                  <a:pt x="0" y="21600"/>
                </a:lnTo>
                <a:lnTo>
                  <a:pt x="13585" y="21600"/>
                </a:lnTo>
                <a:lnTo>
                  <a:pt x="21600" y="0"/>
                </a:lnTo>
                <a:close/>
                <a:moveTo>
                  <a:pt x="8015" y="0"/>
                </a:moveTo>
              </a:path>
            </a:pathLst>
          </a:custGeom>
          <a:solidFill>
            <a:srgbClr val="DEDFC0"/>
          </a:solidFill>
          <a:ln w="9525">
            <a:noFill/>
            <a:round/>
            <a:headEnd/>
            <a:tailEnd/>
          </a:ln>
          <a:effectLst>
            <a:outerShdw dist="25399" dir="5400000" algn="ctr" rotWithShape="0">
              <a:srgbClr val="808080">
                <a:alpha val="35036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sz="3200" dirty="0">
              <a:latin typeface="Calibri"/>
              <a:ea typeface="ＭＳ Ｐゴシック" pitchFamily="34" charset="-128"/>
            </a:endParaRPr>
          </a:p>
        </p:txBody>
      </p:sp>
      <p:sp>
        <p:nvSpPr>
          <p:cNvPr id="106" name="AutoShape 3"/>
          <p:cNvSpPr>
            <a:spLocks/>
          </p:cNvSpPr>
          <p:nvPr/>
        </p:nvSpPr>
        <p:spPr bwMode="auto">
          <a:xfrm rot="13740000">
            <a:off x="5224562" y="4615606"/>
            <a:ext cx="1353413" cy="776288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9079" y="0"/>
                </a:moveTo>
                <a:lnTo>
                  <a:pt x="0" y="21600"/>
                </a:lnTo>
                <a:lnTo>
                  <a:pt x="12521" y="21600"/>
                </a:lnTo>
                <a:lnTo>
                  <a:pt x="21600" y="0"/>
                </a:lnTo>
                <a:close/>
                <a:moveTo>
                  <a:pt x="9079" y="0"/>
                </a:moveTo>
              </a:path>
            </a:pathLst>
          </a:custGeom>
          <a:solidFill>
            <a:srgbClr val="DEDFC0"/>
          </a:solidFill>
          <a:ln w="9525">
            <a:noFill/>
            <a:round/>
            <a:headEnd/>
            <a:tailEnd/>
          </a:ln>
          <a:effectLst>
            <a:outerShdw dist="25399" dir="5400000" algn="ctr" rotWithShape="0">
              <a:srgbClr val="808080">
                <a:alpha val="35036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sz="3200" dirty="0">
              <a:latin typeface="Calibri"/>
              <a:ea typeface="ＭＳ Ｐゴシック" pitchFamily="34" charset="-128"/>
            </a:endParaRPr>
          </a:p>
        </p:txBody>
      </p:sp>
      <p:sp>
        <p:nvSpPr>
          <p:cNvPr id="107" name="AutoShape 14"/>
          <p:cNvSpPr>
            <a:spLocks/>
          </p:cNvSpPr>
          <p:nvPr/>
        </p:nvSpPr>
        <p:spPr bwMode="auto">
          <a:xfrm rot="13740000">
            <a:off x="4114736" y="2772076"/>
            <a:ext cx="1353413" cy="688975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8015" y="0"/>
                </a:moveTo>
                <a:lnTo>
                  <a:pt x="0" y="21600"/>
                </a:lnTo>
                <a:lnTo>
                  <a:pt x="13585" y="21600"/>
                </a:lnTo>
                <a:lnTo>
                  <a:pt x="21600" y="0"/>
                </a:lnTo>
                <a:close/>
                <a:moveTo>
                  <a:pt x="8015" y="0"/>
                </a:moveTo>
              </a:path>
            </a:pathLst>
          </a:custGeom>
          <a:solidFill>
            <a:srgbClr val="DEDFC0"/>
          </a:solidFill>
          <a:ln w="9525">
            <a:noFill/>
            <a:round/>
            <a:headEnd/>
            <a:tailEnd/>
          </a:ln>
          <a:effectLst>
            <a:outerShdw dist="25399" dir="5400000" algn="ctr" rotWithShape="0">
              <a:srgbClr val="808080">
                <a:alpha val="35036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sz="3200" dirty="0">
              <a:latin typeface="Calibri"/>
              <a:ea typeface="ＭＳ Ｐゴシック" pitchFamily="34" charset="-128"/>
            </a:endParaRPr>
          </a:p>
        </p:txBody>
      </p:sp>
      <p:sp>
        <p:nvSpPr>
          <p:cNvPr id="108" name="AutoShape 15"/>
          <p:cNvSpPr>
            <a:spLocks/>
          </p:cNvSpPr>
          <p:nvPr/>
        </p:nvSpPr>
        <p:spPr bwMode="auto">
          <a:xfrm rot="13740000">
            <a:off x="4673537" y="3782906"/>
            <a:ext cx="1353413" cy="688975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8015" y="0"/>
                </a:moveTo>
                <a:lnTo>
                  <a:pt x="0" y="21600"/>
                </a:lnTo>
                <a:lnTo>
                  <a:pt x="13585" y="21600"/>
                </a:lnTo>
                <a:lnTo>
                  <a:pt x="21600" y="0"/>
                </a:lnTo>
                <a:close/>
                <a:moveTo>
                  <a:pt x="8015" y="0"/>
                </a:moveTo>
              </a:path>
            </a:pathLst>
          </a:custGeom>
          <a:solidFill>
            <a:srgbClr val="DEDFC0"/>
          </a:solidFill>
          <a:ln w="9525">
            <a:noFill/>
            <a:round/>
            <a:headEnd/>
            <a:tailEnd/>
          </a:ln>
          <a:effectLst>
            <a:outerShdw dist="25399" dir="5400000" algn="ctr" rotWithShape="0">
              <a:srgbClr val="808080">
                <a:alpha val="35036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sz="3200" dirty="0">
              <a:latin typeface="Calibri"/>
              <a:ea typeface="ＭＳ Ｐゴシック" pitchFamily="34" charset="-128"/>
            </a:endParaRPr>
          </a:p>
        </p:txBody>
      </p:sp>
      <p:sp>
        <p:nvSpPr>
          <p:cNvPr id="109" name="Rectangle 32"/>
          <p:cNvSpPr>
            <a:spLocks/>
          </p:cNvSpPr>
          <p:nvPr/>
        </p:nvSpPr>
        <p:spPr bwMode="auto">
          <a:xfrm>
            <a:off x="2569228" y="4258823"/>
            <a:ext cx="1440912" cy="6414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0" algn="ctr" defTabSz="914400">
              <a:buNone/>
            </a:pPr>
            <a:r>
              <a:rPr lang="en-US" sz="1400" b="1" i="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Sistema</a:t>
            </a:r>
            <a:r>
              <a:rPr lang="en-US" sz="1400" b="1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en </a:t>
            </a:r>
            <a:r>
              <a:rPr lang="en-US" sz="1400" b="1" i="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Dev</a:t>
            </a:r>
            <a:r>
              <a:rPr lang="en-US" sz="1400" b="1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/Test</a:t>
            </a:r>
            <a:endParaRPr lang="en-US" sz="1400" b="1" i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3" name="Freeform 48"/>
          <p:cNvSpPr>
            <a:spLocks/>
          </p:cNvSpPr>
          <p:nvPr/>
        </p:nvSpPr>
        <p:spPr bwMode="auto">
          <a:xfrm rot="1860000" flipH="1">
            <a:off x="4573956" y="3524701"/>
            <a:ext cx="579437" cy="304518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2694" y="8373"/>
                </a:moveTo>
                <a:lnTo>
                  <a:pt x="0" y="18020"/>
                </a:lnTo>
                <a:lnTo>
                  <a:pt x="6353" y="21600"/>
                </a:lnTo>
                <a:lnTo>
                  <a:pt x="4828" y="16746"/>
                </a:lnTo>
                <a:lnTo>
                  <a:pt x="18246" y="8009"/>
                </a:lnTo>
                <a:lnTo>
                  <a:pt x="19770" y="12378"/>
                </a:lnTo>
                <a:lnTo>
                  <a:pt x="21600" y="3640"/>
                </a:lnTo>
                <a:lnTo>
                  <a:pt x="16568" y="0"/>
                </a:lnTo>
                <a:lnTo>
                  <a:pt x="17585" y="4611"/>
                </a:lnTo>
                <a:lnTo>
                  <a:pt x="4066" y="13106"/>
                </a:lnTo>
                <a:lnTo>
                  <a:pt x="2694" y="8373"/>
                </a:lnTo>
                <a:close/>
                <a:moveTo>
                  <a:pt x="2694" y="8373"/>
                </a:moveTo>
              </a:path>
            </a:pathLst>
          </a:custGeom>
          <a:solidFill>
            <a:srgbClr val="C0C0C0">
              <a:alpha val="49411"/>
            </a:srgbClr>
          </a:solidFill>
          <a:ln w="9525" cap="flat">
            <a:solidFill>
              <a:srgbClr val="91934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200" dirty="0">
              <a:latin typeface="Calibri"/>
            </a:endParaRPr>
          </a:p>
        </p:txBody>
      </p:sp>
      <p:sp>
        <p:nvSpPr>
          <p:cNvPr id="114" name="AutoShape 14"/>
          <p:cNvSpPr>
            <a:spLocks/>
          </p:cNvSpPr>
          <p:nvPr/>
        </p:nvSpPr>
        <p:spPr bwMode="auto">
          <a:xfrm rot="13740000">
            <a:off x="3552762" y="2004436"/>
            <a:ext cx="1353413" cy="688975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8015" y="0"/>
                </a:moveTo>
                <a:lnTo>
                  <a:pt x="0" y="21600"/>
                </a:lnTo>
                <a:lnTo>
                  <a:pt x="13585" y="21600"/>
                </a:lnTo>
                <a:lnTo>
                  <a:pt x="21600" y="0"/>
                </a:lnTo>
                <a:close/>
                <a:moveTo>
                  <a:pt x="8015" y="0"/>
                </a:moveTo>
              </a:path>
            </a:pathLst>
          </a:custGeom>
          <a:solidFill>
            <a:srgbClr val="DEDFC0"/>
          </a:solidFill>
          <a:ln w="9525">
            <a:noFill/>
            <a:round/>
            <a:headEnd/>
            <a:tailEnd/>
          </a:ln>
          <a:effectLst>
            <a:outerShdw dist="25399" dir="5400000" algn="ctr" rotWithShape="0">
              <a:srgbClr val="808080">
                <a:alpha val="35036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sz="3200" dirty="0">
              <a:latin typeface="Calibri"/>
              <a:ea typeface="ＭＳ Ｐゴシック" pitchFamily="34" charset="-128"/>
            </a:endParaRPr>
          </a:p>
        </p:txBody>
      </p:sp>
      <p:sp>
        <p:nvSpPr>
          <p:cNvPr id="115" name="Rectangle 53"/>
          <p:cNvSpPr>
            <a:spLocks/>
          </p:cNvSpPr>
          <p:nvPr/>
        </p:nvSpPr>
        <p:spPr bwMode="auto">
          <a:xfrm>
            <a:off x="4233613" y="2166111"/>
            <a:ext cx="531905" cy="342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8321" bIns="0" anchor="b"/>
          <a:lstStyle/>
          <a:p>
            <a:pPr marL="0" algn="l" defTabSz="914400">
              <a:buNone/>
            </a:pPr>
            <a:r>
              <a:rPr lang="en-US" sz="1400" b="0" i="0">
                <a:latin typeface="Calibri"/>
                <a:ea typeface="+mn-ea"/>
                <a:cs typeface="+mn-cs"/>
              </a:rPr>
              <a:t>Apl. 1</a:t>
            </a:r>
          </a:p>
        </p:txBody>
      </p:sp>
      <p:pic>
        <p:nvPicPr>
          <p:cNvPr id="116" name="Picture 2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148414"/>
            <a:ext cx="384175" cy="48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2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8026" y="2865483"/>
            <a:ext cx="384175" cy="48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Freeform 49"/>
          <p:cNvSpPr>
            <a:spLocks/>
          </p:cNvSpPr>
          <p:nvPr/>
        </p:nvSpPr>
        <p:spPr bwMode="auto">
          <a:xfrm rot="746352">
            <a:off x="1612724" y="3817838"/>
            <a:ext cx="663575" cy="348928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2694" y="8373"/>
                </a:moveTo>
                <a:lnTo>
                  <a:pt x="0" y="18020"/>
                </a:lnTo>
                <a:lnTo>
                  <a:pt x="6353" y="21600"/>
                </a:lnTo>
                <a:lnTo>
                  <a:pt x="4828" y="16746"/>
                </a:lnTo>
                <a:lnTo>
                  <a:pt x="18246" y="8009"/>
                </a:lnTo>
                <a:lnTo>
                  <a:pt x="19770" y="12378"/>
                </a:lnTo>
                <a:lnTo>
                  <a:pt x="21600" y="3640"/>
                </a:lnTo>
                <a:lnTo>
                  <a:pt x="16568" y="0"/>
                </a:lnTo>
                <a:lnTo>
                  <a:pt x="17585" y="4611"/>
                </a:lnTo>
                <a:lnTo>
                  <a:pt x="4066" y="13106"/>
                </a:lnTo>
                <a:lnTo>
                  <a:pt x="2694" y="8373"/>
                </a:lnTo>
                <a:close/>
                <a:moveTo>
                  <a:pt x="2694" y="8373"/>
                </a:moveTo>
              </a:path>
            </a:pathLst>
          </a:custGeom>
          <a:gradFill flip="none" rotWithShape="1">
            <a:gsLst>
              <a:gs pos="0">
                <a:srgbClr val="F2B600"/>
              </a:gs>
              <a:gs pos="68000">
                <a:srgbClr val="E05206">
                  <a:shade val="100000"/>
                  <a:satMod val="115000"/>
                </a:srgbClr>
              </a:gs>
            </a:gsLst>
            <a:lin ang="81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0" rIns="91440" bIns="0" rtlCol="0" anchor="ctr"/>
          <a:lstStyle/>
          <a:p>
            <a:pPr algn="ctr" defTabSz="608945" fontAlgn="base">
              <a:spcBef>
                <a:spcPct val="0"/>
              </a:spcBef>
            </a:pPr>
            <a:endParaRPr lang="en-US" sz="20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Rectangle 53"/>
          <p:cNvSpPr>
            <a:spLocks/>
          </p:cNvSpPr>
          <p:nvPr/>
        </p:nvSpPr>
        <p:spPr bwMode="auto">
          <a:xfrm>
            <a:off x="4727207" y="2966037"/>
            <a:ext cx="529631" cy="3452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8321" bIns="0" anchor="b"/>
          <a:lstStyle/>
          <a:p>
            <a:pPr marL="0" algn="l" defTabSz="914400">
              <a:buNone/>
            </a:pPr>
            <a:r>
              <a:rPr lang="en-US" sz="1400" b="0" i="0">
                <a:latin typeface="Calibri"/>
                <a:ea typeface="+mn-ea"/>
                <a:cs typeface="+mn-cs"/>
              </a:rPr>
              <a:t>Apl. 2</a:t>
            </a:r>
          </a:p>
        </p:txBody>
      </p:sp>
      <p:pic>
        <p:nvPicPr>
          <p:cNvPr id="120" name="Picture 3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1905" y="2843012"/>
            <a:ext cx="363538" cy="3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" name="AutoShape 15"/>
          <p:cNvSpPr>
            <a:spLocks/>
          </p:cNvSpPr>
          <p:nvPr/>
        </p:nvSpPr>
        <p:spPr bwMode="auto">
          <a:xfrm rot="13740000">
            <a:off x="5999665" y="3476865"/>
            <a:ext cx="1353413" cy="688975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8015" y="0"/>
                </a:moveTo>
                <a:lnTo>
                  <a:pt x="0" y="21600"/>
                </a:lnTo>
                <a:lnTo>
                  <a:pt x="13585" y="21600"/>
                </a:lnTo>
                <a:lnTo>
                  <a:pt x="21600" y="0"/>
                </a:lnTo>
                <a:close/>
                <a:moveTo>
                  <a:pt x="8015" y="0"/>
                </a:moveTo>
              </a:path>
            </a:pathLst>
          </a:custGeom>
          <a:solidFill>
            <a:srgbClr val="DEDFC0"/>
          </a:solidFill>
          <a:ln w="9525">
            <a:noFill/>
            <a:round/>
            <a:headEnd/>
            <a:tailEnd/>
          </a:ln>
          <a:effectLst>
            <a:outerShdw dist="25399" dir="5400000" algn="ctr" rotWithShape="0">
              <a:srgbClr val="808080">
                <a:alpha val="35036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sz="3200" dirty="0">
              <a:latin typeface="Calibri"/>
              <a:ea typeface="ＭＳ Ｐゴシック" pitchFamily="34" charset="-128"/>
            </a:endParaRPr>
          </a:p>
        </p:txBody>
      </p:sp>
      <p:sp>
        <p:nvSpPr>
          <p:cNvPr id="122" name="Freeform 46"/>
          <p:cNvSpPr>
            <a:spLocks/>
          </p:cNvSpPr>
          <p:nvPr/>
        </p:nvSpPr>
        <p:spPr bwMode="auto">
          <a:xfrm rot="21420000">
            <a:off x="6863152" y="3238670"/>
            <a:ext cx="663575" cy="348928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2694" y="8373"/>
                </a:moveTo>
                <a:lnTo>
                  <a:pt x="0" y="18020"/>
                </a:lnTo>
                <a:lnTo>
                  <a:pt x="6353" y="21600"/>
                </a:lnTo>
                <a:lnTo>
                  <a:pt x="4828" y="16746"/>
                </a:lnTo>
                <a:lnTo>
                  <a:pt x="18246" y="8009"/>
                </a:lnTo>
                <a:lnTo>
                  <a:pt x="19770" y="12378"/>
                </a:lnTo>
                <a:lnTo>
                  <a:pt x="21600" y="3640"/>
                </a:lnTo>
                <a:lnTo>
                  <a:pt x="16568" y="0"/>
                </a:lnTo>
                <a:lnTo>
                  <a:pt x="17585" y="4611"/>
                </a:lnTo>
                <a:lnTo>
                  <a:pt x="4066" y="13106"/>
                </a:lnTo>
                <a:lnTo>
                  <a:pt x="2694" y="8373"/>
                </a:lnTo>
                <a:close/>
                <a:moveTo>
                  <a:pt x="2694" y="8373"/>
                </a:moveTo>
              </a:path>
            </a:pathLst>
          </a:custGeom>
          <a:solidFill>
            <a:srgbClr val="C0C0C0">
              <a:alpha val="49411"/>
            </a:srgbClr>
          </a:solidFill>
          <a:ln w="9525" cap="flat">
            <a:solidFill>
              <a:srgbClr val="91934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200" dirty="0">
              <a:latin typeface="Calibri"/>
            </a:endParaRPr>
          </a:p>
        </p:txBody>
      </p:sp>
      <p:sp>
        <p:nvSpPr>
          <p:cNvPr id="123" name="Rectangle 53"/>
          <p:cNvSpPr>
            <a:spLocks/>
          </p:cNvSpPr>
          <p:nvPr/>
        </p:nvSpPr>
        <p:spPr bwMode="auto">
          <a:xfrm>
            <a:off x="6711128" y="3569009"/>
            <a:ext cx="715701" cy="324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8321" bIns="0" anchor="b"/>
          <a:lstStyle/>
          <a:p>
            <a:pPr marL="0" algn="l" defTabSz="914400">
              <a:buNone/>
            </a:pPr>
            <a:r>
              <a:rPr lang="en-US" sz="1400" b="0" i="0">
                <a:latin typeface="Calibri"/>
                <a:ea typeface="+mn-ea"/>
                <a:cs typeface="+mn-cs"/>
              </a:rPr>
              <a:t>Apl. 6</a:t>
            </a:r>
          </a:p>
        </p:txBody>
      </p:sp>
      <p:pic>
        <p:nvPicPr>
          <p:cNvPr id="124" name="Picture 2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8065" y="3861048"/>
            <a:ext cx="384175" cy="48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585266"/>
            <a:ext cx="533400" cy="575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6" name="Rectangle 53"/>
          <p:cNvSpPr>
            <a:spLocks/>
          </p:cNvSpPr>
          <p:nvPr/>
        </p:nvSpPr>
        <p:spPr bwMode="auto">
          <a:xfrm>
            <a:off x="6167480" y="2553928"/>
            <a:ext cx="715701" cy="324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8321" bIns="0" anchor="b"/>
          <a:lstStyle/>
          <a:p>
            <a:pPr marL="0" algn="l" defTabSz="914400">
              <a:buNone/>
            </a:pPr>
            <a:r>
              <a:rPr lang="en-US" sz="1400" b="0" i="0">
                <a:latin typeface="Calibri"/>
                <a:ea typeface="+mn-ea"/>
                <a:cs typeface="+mn-cs"/>
              </a:rPr>
              <a:t>Apl. 5</a:t>
            </a:r>
          </a:p>
        </p:txBody>
      </p:sp>
      <p:pic>
        <p:nvPicPr>
          <p:cNvPr id="127" name="Picture 2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012510"/>
            <a:ext cx="384175" cy="48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Rectangle 53"/>
          <p:cNvSpPr>
            <a:spLocks/>
          </p:cNvSpPr>
          <p:nvPr/>
        </p:nvSpPr>
        <p:spPr bwMode="auto">
          <a:xfrm>
            <a:off x="5573326" y="2101925"/>
            <a:ext cx="715701" cy="324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8321" bIns="0" anchor="b"/>
          <a:lstStyle/>
          <a:p>
            <a:pPr marL="0" algn="l" defTabSz="914400">
              <a:buNone/>
            </a:pPr>
            <a:r>
              <a:rPr lang="en-US" sz="1400" b="0" i="0">
                <a:latin typeface="Calibri"/>
                <a:ea typeface="+mn-ea"/>
                <a:cs typeface="+mn-cs"/>
              </a:rPr>
              <a:t>Apl. 4</a:t>
            </a:r>
          </a:p>
        </p:txBody>
      </p:sp>
      <p:pic>
        <p:nvPicPr>
          <p:cNvPr id="129" name="Picture 2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004398"/>
            <a:ext cx="384175" cy="48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629663"/>
            <a:ext cx="533400" cy="575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1" name="Picture 3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4298" y="2262679"/>
            <a:ext cx="363538" cy="3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Freeform 46"/>
          <p:cNvSpPr>
            <a:spLocks/>
          </p:cNvSpPr>
          <p:nvPr/>
        </p:nvSpPr>
        <p:spPr bwMode="auto">
          <a:xfrm rot="21420000">
            <a:off x="5110887" y="2778247"/>
            <a:ext cx="702246" cy="271646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2694" y="8373"/>
                </a:moveTo>
                <a:lnTo>
                  <a:pt x="0" y="18020"/>
                </a:lnTo>
                <a:lnTo>
                  <a:pt x="6353" y="21600"/>
                </a:lnTo>
                <a:lnTo>
                  <a:pt x="4828" y="16746"/>
                </a:lnTo>
                <a:lnTo>
                  <a:pt x="18246" y="8009"/>
                </a:lnTo>
                <a:lnTo>
                  <a:pt x="19770" y="12378"/>
                </a:lnTo>
                <a:lnTo>
                  <a:pt x="21600" y="3640"/>
                </a:lnTo>
                <a:lnTo>
                  <a:pt x="16568" y="0"/>
                </a:lnTo>
                <a:lnTo>
                  <a:pt x="17585" y="4611"/>
                </a:lnTo>
                <a:lnTo>
                  <a:pt x="4066" y="13106"/>
                </a:lnTo>
                <a:lnTo>
                  <a:pt x="2694" y="8373"/>
                </a:lnTo>
                <a:close/>
                <a:moveTo>
                  <a:pt x="2694" y="8373"/>
                </a:moveTo>
              </a:path>
            </a:pathLst>
          </a:custGeom>
          <a:solidFill>
            <a:srgbClr val="C0C0C0">
              <a:alpha val="49411"/>
            </a:srgbClr>
          </a:solidFill>
          <a:ln w="9525" cap="flat">
            <a:solidFill>
              <a:srgbClr val="91934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200" dirty="0">
              <a:latin typeface="Calibri"/>
            </a:endParaRPr>
          </a:p>
        </p:txBody>
      </p:sp>
      <p:sp>
        <p:nvSpPr>
          <p:cNvPr id="133" name="Freeform 46"/>
          <p:cNvSpPr>
            <a:spLocks/>
          </p:cNvSpPr>
          <p:nvPr/>
        </p:nvSpPr>
        <p:spPr bwMode="auto">
          <a:xfrm rot="21420000">
            <a:off x="4526309" y="2017711"/>
            <a:ext cx="702246" cy="271646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2694" y="8373"/>
                </a:moveTo>
                <a:lnTo>
                  <a:pt x="0" y="18020"/>
                </a:lnTo>
                <a:lnTo>
                  <a:pt x="6353" y="21600"/>
                </a:lnTo>
                <a:lnTo>
                  <a:pt x="4828" y="16746"/>
                </a:lnTo>
                <a:lnTo>
                  <a:pt x="18246" y="8009"/>
                </a:lnTo>
                <a:lnTo>
                  <a:pt x="19770" y="12378"/>
                </a:lnTo>
                <a:lnTo>
                  <a:pt x="21600" y="3640"/>
                </a:lnTo>
                <a:lnTo>
                  <a:pt x="16568" y="0"/>
                </a:lnTo>
                <a:lnTo>
                  <a:pt x="17585" y="4611"/>
                </a:lnTo>
                <a:lnTo>
                  <a:pt x="4066" y="13106"/>
                </a:lnTo>
                <a:lnTo>
                  <a:pt x="2694" y="8373"/>
                </a:lnTo>
                <a:close/>
                <a:moveTo>
                  <a:pt x="2694" y="8373"/>
                </a:moveTo>
              </a:path>
            </a:pathLst>
          </a:custGeom>
          <a:solidFill>
            <a:srgbClr val="C0C0C0">
              <a:alpha val="49411"/>
            </a:srgbClr>
          </a:solidFill>
          <a:ln w="9525" cap="flat">
            <a:solidFill>
              <a:srgbClr val="91934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200" dirty="0">
              <a:latin typeface="Calibri"/>
            </a:endParaRPr>
          </a:p>
        </p:txBody>
      </p:sp>
      <p:sp>
        <p:nvSpPr>
          <p:cNvPr id="134" name="Freeform 46"/>
          <p:cNvSpPr>
            <a:spLocks/>
          </p:cNvSpPr>
          <p:nvPr/>
        </p:nvSpPr>
        <p:spPr bwMode="auto">
          <a:xfrm rot="21420000">
            <a:off x="5802371" y="3935717"/>
            <a:ext cx="702246" cy="271646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2694" y="8373"/>
                </a:moveTo>
                <a:lnTo>
                  <a:pt x="0" y="18020"/>
                </a:lnTo>
                <a:lnTo>
                  <a:pt x="6353" y="21600"/>
                </a:lnTo>
                <a:lnTo>
                  <a:pt x="4828" y="16746"/>
                </a:lnTo>
                <a:lnTo>
                  <a:pt x="18246" y="8009"/>
                </a:lnTo>
                <a:lnTo>
                  <a:pt x="19770" y="12378"/>
                </a:lnTo>
                <a:lnTo>
                  <a:pt x="21600" y="3640"/>
                </a:lnTo>
                <a:lnTo>
                  <a:pt x="16568" y="0"/>
                </a:lnTo>
                <a:lnTo>
                  <a:pt x="17585" y="4611"/>
                </a:lnTo>
                <a:lnTo>
                  <a:pt x="4066" y="13106"/>
                </a:lnTo>
                <a:lnTo>
                  <a:pt x="2694" y="8373"/>
                </a:lnTo>
                <a:close/>
                <a:moveTo>
                  <a:pt x="2694" y="8373"/>
                </a:moveTo>
              </a:path>
            </a:pathLst>
          </a:custGeom>
          <a:solidFill>
            <a:srgbClr val="C0C0C0">
              <a:alpha val="49411"/>
            </a:srgbClr>
          </a:solidFill>
          <a:ln w="9525" cap="flat">
            <a:solidFill>
              <a:srgbClr val="91934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200" dirty="0">
              <a:latin typeface="Calibri"/>
            </a:endParaRPr>
          </a:p>
        </p:txBody>
      </p:sp>
      <p:sp>
        <p:nvSpPr>
          <p:cNvPr id="135" name="AutoShape 3"/>
          <p:cNvSpPr>
            <a:spLocks/>
          </p:cNvSpPr>
          <p:nvPr/>
        </p:nvSpPr>
        <p:spPr bwMode="auto">
          <a:xfrm rot="13740000">
            <a:off x="6168532" y="1684326"/>
            <a:ext cx="1353413" cy="776288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9079" y="0"/>
                </a:moveTo>
                <a:lnTo>
                  <a:pt x="0" y="21600"/>
                </a:lnTo>
                <a:lnTo>
                  <a:pt x="12521" y="21600"/>
                </a:lnTo>
                <a:lnTo>
                  <a:pt x="21600" y="0"/>
                </a:lnTo>
                <a:close/>
                <a:moveTo>
                  <a:pt x="9079" y="0"/>
                </a:moveTo>
              </a:path>
            </a:pathLst>
          </a:custGeom>
          <a:solidFill>
            <a:srgbClr val="DEDFC0"/>
          </a:solidFill>
          <a:ln w="9525">
            <a:noFill/>
            <a:round/>
            <a:headEnd/>
            <a:tailEnd/>
          </a:ln>
          <a:effectLst>
            <a:outerShdw dist="25399" dir="5400000" algn="ctr" rotWithShape="0">
              <a:srgbClr val="808080">
                <a:alpha val="35036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sz="3200" dirty="0">
              <a:latin typeface="Calibri"/>
              <a:ea typeface="ＭＳ Ｐゴシック" pitchFamily="34" charset="-128"/>
            </a:endParaRPr>
          </a:p>
        </p:txBody>
      </p:sp>
      <p:pic>
        <p:nvPicPr>
          <p:cNvPr id="136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928" y="1628800"/>
            <a:ext cx="533400" cy="575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7" name="Freeform 46"/>
          <p:cNvSpPr>
            <a:spLocks/>
          </p:cNvSpPr>
          <p:nvPr/>
        </p:nvSpPr>
        <p:spPr bwMode="auto">
          <a:xfrm rot="21420000">
            <a:off x="5992910" y="2160935"/>
            <a:ext cx="663575" cy="348928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2694" y="8373"/>
                </a:moveTo>
                <a:lnTo>
                  <a:pt x="0" y="18020"/>
                </a:lnTo>
                <a:lnTo>
                  <a:pt x="6353" y="21600"/>
                </a:lnTo>
                <a:lnTo>
                  <a:pt x="4828" y="16746"/>
                </a:lnTo>
                <a:lnTo>
                  <a:pt x="18246" y="8009"/>
                </a:lnTo>
                <a:lnTo>
                  <a:pt x="19770" y="12378"/>
                </a:lnTo>
                <a:lnTo>
                  <a:pt x="21600" y="3640"/>
                </a:lnTo>
                <a:lnTo>
                  <a:pt x="16568" y="0"/>
                </a:lnTo>
                <a:lnTo>
                  <a:pt x="17585" y="4611"/>
                </a:lnTo>
                <a:lnTo>
                  <a:pt x="4066" y="13106"/>
                </a:lnTo>
                <a:lnTo>
                  <a:pt x="2694" y="8373"/>
                </a:lnTo>
                <a:close/>
                <a:moveTo>
                  <a:pt x="2694" y="8373"/>
                </a:moveTo>
              </a:path>
            </a:pathLst>
          </a:custGeom>
          <a:solidFill>
            <a:srgbClr val="C0C0C0">
              <a:alpha val="49411"/>
            </a:srgbClr>
          </a:solidFill>
          <a:ln w="9525" cap="flat">
            <a:solidFill>
              <a:srgbClr val="91934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200" dirty="0">
              <a:latin typeface="Calibri"/>
            </a:endParaRPr>
          </a:p>
        </p:txBody>
      </p:sp>
      <p:sp>
        <p:nvSpPr>
          <p:cNvPr id="138" name="AutoShape 15"/>
          <p:cNvSpPr>
            <a:spLocks/>
          </p:cNvSpPr>
          <p:nvPr/>
        </p:nvSpPr>
        <p:spPr bwMode="auto">
          <a:xfrm rot="13740000">
            <a:off x="7050522" y="2567865"/>
            <a:ext cx="1353413" cy="688975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8015" y="0"/>
                </a:moveTo>
                <a:lnTo>
                  <a:pt x="0" y="21600"/>
                </a:lnTo>
                <a:lnTo>
                  <a:pt x="13585" y="21600"/>
                </a:lnTo>
                <a:lnTo>
                  <a:pt x="21600" y="0"/>
                </a:lnTo>
                <a:close/>
                <a:moveTo>
                  <a:pt x="8015" y="0"/>
                </a:moveTo>
              </a:path>
            </a:pathLst>
          </a:custGeom>
          <a:solidFill>
            <a:srgbClr val="DEDFC0"/>
          </a:solidFill>
          <a:ln w="9525">
            <a:noFill/>
            <a:round/>
            <a:headEnd/>
            <a:tailEnd/>
          </a:ln>
          <a:effectLst>
            <a:outerShdw dist="25399" dir="5400000" algn="ctr" rotWithShape="0">
              <a:srgbClr val="808080">
                <a:alpha val="35036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sz="3200" dirty="0">
              <a:latin typeface="Calibri"/>
              <a:ea typeface="ＭＳ Ｐゴシック" pitchFamily="34" charset="-128"/>
            </a:endParaRPr>
          </a:p>
        </p:txBody>
      </p:sp>
      <p:sp>
        <p:nvSpPr>
          <p:cNvPr id="139" name="Rectangle 53"/>
          <p:cNvSpPr>
            <a:spLocks/>
          </p:cNvSpPr>
          <p:nvPr/>
        </p:nvSpPr>
        <p:spPr bwMode="auto">
          <a:xfrm>
            <a:off x="7602675" y="2932006"/>
            <a:ext cx="554226" cy="3298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8321" bIns="0" anchor="b"/>
          <a:lstStyle/>
          <a:p>
            <a:pPr marL="0" algn="l" defTabSz="914400">
              <a:buNone/>
            </a:pPr>
            <a:r>
              <a:rPr lang="en-US" sz="1400" b="0" i="0">
                <a:latin typeface="Calibri"/>
                <a:ea typeface="+mn-ea"/>
                <a:cs typeface="+mn-cs"/>
              </a:rPr>
              <a:t>Apl. 7</a:t>
            </a:r>
          </a:p>
        </p:txBody>
      </p:sp>
      <p:pic>
        <p:nvPicPr>
          <p:cNvPr id="140" name="Picture 2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8231" y="3052250"/>
            <a:ext cx="384175" cy="48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3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187" y="2607396"/>
            <a:ext cx="363538" cy="3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3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5459" y="2374076"/>
            <a:ext cx="363538" cy="3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AutoShape 3"/>
          <p:cNvSpPr>
            <a:spLocks/>
          </p:cNvSpPr>
          <p:nvPr/>
        </p:nvSpPr>
        <p:spPr bwMode="auto">
          <a:xfrm rot="13740000">
            <a:off x="7494639" y="3221792"/>
            <a:ext cx="1353413" cy="776288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9079" y="0"/>
                </a:moveTo>
                <a:lnTo>
                  <a:pt x="0" y="21600"/>
                </a:lnTo>
                <a:lnTo>
                  <a:pt x="12521" y="21600"/>
                </a:lnTo>
                <a:lnTo>
                  <a:pt x="21600" y="0"/>
                </a:lnTo>
                <a:close/>
                <a:moveTo>
                  <a:pt x="9079" y="0"/>
                </a:moveTo>
              </a:path>
            </a:pathLst>
          </a:custGeom>
          <a:solidFill>
            <a:srgbClr val="DEDFC0"/>
          </a:solidFill>
          <a:ln w="9525">
            <a:noFill/>
            <a:round/>
            <a:headEnd/>
            <a:tailEnd/>
          </a:ln>
          <a:effectLst>
            <a:outerShdw dist="25399" dir="5400000" algn="ctr" rotWithShape="0">
              <a:srgbClr val="808080">
                <a:alpha val="35036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sz="3200" dirty="0">
              <a:latin typeface="Calibri"/>
              <a:ea typeface="ＭＳ Ｐゴシック" pitchFamily="34" charset="-128"/>
            </a:endParaRPr>
          </a:p>
        </p:txBody>
      </p:sp>
      <p:pic>
        <p:nvPicPr>
          <p:cNvPr id="144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028" y="3264087"/>
            <a:ext cx="533400" cy="575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5" name="Freeform 46"/>
          <p:cNvSpPr>
            <a:spLocks/>
          </p:cNvSpPr>
          <p:nvPr/>
        </p:nvSpPr>
        <p:spPr bwMode="auto">
          <a:xfrm rot="211204">
            <a:off x="7086049" y="3499227"/>
            <a:ext cx="663575" cy="348928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2694" y="8373"/>
                </a:moveTo>
                <a:lnTo>
                  <a:pt x="0" y="18020"/>
                </a:lnTo>
                <a:lnTo>
                  <a:pt x="6353" y="21600"/>
                </a:lnTo>
                <a:lnTo>
                  <a:pt x="4828" y="16746"/>
                </a:lnTo>
                <a:lnTo>
                  <a:pt x="18246" y="8009"/>
                </a:lnTo>
                <a:lnTo>
                  <a:pt x="19770" y="12378"/>
                </a:lnTo>
                <a:lnTo>
                  <a:pt x="21600" y="3640"/>
                </a:lnTo>
                <a:lnTo>
                  <a:pt x="16568" y="0"/>
                </a:lnTo>
                <a:lnTo>
                  <a:pt x="17585" y="4611"/>
                </a:lnTo>
                <a:lnTo>
                  <a:pt x="4066" y="13106"/>
                </a:lnTo>
                <a:lnTo>
                  <a:pt x="2694" y="8373"/>
                </a:lnTo>
                <a:close/>
                <a:moveTo>
                  <a:pt x="2694" y="8373"/>
                </a:moveTo>
              </a:path>
            </a:pathLst>
          </a:custGeom>
          <a:solidFill>
            <a:srgbClr val="C0C0C0">
              <a:alpha val="49411"/>
            </a:srgbClr>
          </a:solidFill>
          <a:ln w="9525" cap="flat">
            <a:solidFill>
              <a:srgbClr val="91934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200" dirty="0">
              <a:latin typeface="Calibri"/>
            </a:endParaRPr>
          </a:p>
        </p:txBody>
      </p:sp>
      <p:pic>
        <p:nvPicPr>
          <p:cNvPr id="146" name="Picture 3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7731" y="2140756"/>
            <a:ext cx="363538" cy="3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3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2456" y="2603652"/>
            <a:ext cx="363538" cy="3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" name="AutoShape 15"/>
          <p:cNvSpPr>
            <a:spLocks/>
          </p:cNvSpPr>
          <p:nvPr/>
        </p:nvSpPr>
        <p:spPr bwMode="auto">
          <a:xfrm rot="13740000">
            <a:off x="7885322" y="3988970"/>
            <a:ext cx="1353413" cy="688975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8015" y="0"/>
                </a:moveTo>
                <a:lnTo>
                  <a:pt x="0" y="21600"/>
                </a:lnTo>
                <a:lnTo>
                  <a:pt x="13585" y="21600"/>
                </a:lnTo>
                <a:lnTo>
                  <a:pt x="21600" y="0"/>
                </a:lnTo>
                <a:close/>
                <a:moveTo>
                  <a:pt x="8015" y="0"/>
                </a:moveTo>
              </a:path>
            </a:pathLst>
          </a:custGeom>
          <a:solidFill>
            <a:srgbClr val="DEDFC0"/>
          </a:solidFill>
          <a:ln w="9525">
            <a:noFill/>
            <a:round/>
            <a:headEnd/>
            <a:tailEnd/>
          </a:ln>
          <a:effectLst>
            <a:outerShdw dist="25399" dir="5400000" algn="ctr" rotWithShape="0">
              <a:srgbClr val="808080">
                <a:alpha val="35036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sz="3200" dirty="0">
              <a:latin typeface="Calibri"/>
              <a:ea typeface="ＭＳ Ｐゴシック" pitchFamily="34" charset="-128"/>
            </a:endParaRPr>
          </a:p>
        </p:txBody>
      </p:sp>
      <p:sp>
        <p:nvSpPr>
          <p:cNvPr id="149" name="Rectangle 53"/>
          <p:cNvSpPr>
            <a:spLocks/>
          </p:cNvSpPr>
          <p:nvPr/>
        </p:nvSpPr>
        <p:spPr bwMode="auto">
          <a:xfrm>
            <a:off x="8309630" y="4441117"/>
            <a:ext cx="554226" cy="3298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8321" bIns="0" anchor="b"/>
          <a:lstStyle/>
          <a:p>
            <a:pPr marL="0" algn="l" defTabSz="914400">
              <a:buNone/>
            </a:pPr>
            <a:r>
              <a:rPr lang="en-US" sz="1400" b="0" i="0">
                <a:latin typeface="Calibri"/>
                <a:ea typeface="+mn-ea"/>
                <a:cs typeface="+mn-cs"/>
              </a:rPr>
              <a:t>Apl. 8</a:t>
            </a:r>
          </a:p>
        </p:txBody>
      </p:sp>
      <p:pic>
        <p:nvPicPr>
          <p:cNvPr id="150" name="Picture 2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037" y="4089208"/>
            <a:ext cx="384175" cy="48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Picture 3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4734" y="4080145"/>
            <a:ext cx="363538" cy="3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Picture 3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7006" y="3846825"/>
            <a:ext cx="363538" cy="3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3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9278" y="3613505"/>
            <a:ext cx="363538" cy="3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" name="Freeform 46"/>
          <p:cNvSpPr>
            <a:spLocks/>
          </p:cNvSpPr>
          <p:nvPr/>
        </p:nvSpPr>
        <p:spPr bwMode="auto">
          <a:xfrm rot="847826">
            <a:off x="7193791" y="3905722"/>
            <a:ext cx="892703" cy="395551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2694" y="8373"/>
                </a:moveTo>
                <a:lnTo>
                  <a:pt x="0" y="18020"/>
                </a:lnTo>
                <a:lnTo>
                  <a:pt x="6353" y="21600"/>
                </a:lnTo>
                <a:lnTo>
                  <a:pt x="4828" y="16746"/>
                </a:lnTo>
                <a:lnTo>
                  <a:pt x="18246" y="8009"/>
                </a:lnTo>
                <a:lnTo>
                  <a:pt x="19770" y="12378"/>
                </a:lnTo>
                <a:lnTo>
                  <a:pt x="21600" y="3640"/>
                </a:lnTo>
                <a:lnTo>
                  <a:pt x="16568" y="0"/>
                </a:lnTo>
                <a:lnTo>
                  <a:pt x="17585" y="4611"/>
                </a:lnTo>
                <a:lnTo>
                  <a:pt x="4066" y="13106"/>
                </a:lnTo>
                <a:lnTo>
                  <a:pt x="2694" y="8373"/>
                </a:lnTo>
                <a:close/>
                <a:moveTo>
                  <a:pt x="2694" y="8373"/>
                </a:moveTo>
              </a:path>
            </a:pathLst>
          </a:custGeom>
          <a:solidFill>
            <a:srgbClr val="C0C0C0">
              <a:alpha val="49411"/>
            </a:srgbClr>
          </a:solidFill>
          <a:ln w="9525" cap="flat">
            <a:solidFill>
              <a:srgbClr val="91934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200" dirty="0">
              <a:latin typeface="Calibri"/>
            </a:endParaRPr>
          </a:p>
        </p:txBody>
      </p:sp>
      <p:pic>
        <p:nvPicPr>
          <p:cNvPr id="155" name="Picture 3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4827" y="2018296"/>
            <a:ext cx="363538" cy="3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9248" y="1777271"/>
            <a:ext cx="533400" cy="575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7" name="Picture 3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182" y="3901716"/>
            <a:ext cx="363538" cy="3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8" name="Curved Connector 157"/>
          <p:cNvCxnSpPr>
            <a:endCxn id="157" idx="1"/>
          </p:cNvCxnSpPr>
          <p:nvPr/>
        </p:nvCxnSpPr>
        <p:spPr bwMode="auto">
          <a:xfrm>
            <a:off x="4130334" y="3006037"/>
            <a:ext cx="1126848" cy="1084946"/>
          </a:xfrm>
          <a:prstGeom prst="curvedConnector3">
            <a:avLst>
              <a:gd name="adj1" fmla="val 50000"/>
            </a:avLst>
          </a:prstGeom>
          <a:solidFill>
            <a:srgbClr val="00C997"/>
          </a:solidFill>
          <a:ln w="38100" cap="flat" cmpd="sng" algn="ctr">
            <a:solidFill>
              <a:srgbClr val="008000">
                <a:alpha val="50196"/>
              </a:srgb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59" name="Curved Connector 148"/>
          <p:cNvCxnSpPr>
            <a:endCxn id="157" idx="1"/>
          </p:cNvCxnSpPr>
          <p:nvPr/>
        </p:nvCxnSpPr>
        <p:spPr bwMode="auto">
          <a:xfrm>
            <a:off x="4622142" y="3886475"/>
            <a:ext cx="635041" cy="204507"/>
          </a:xfrm>
          <a:prstGeom prst="curvedConnector3">
            <a:avLst>
              <a:gd name="adj1" fmla="val 50000"/>
            </a:avLst>
          </a:prstGeom>
          <a:solidFill>
            <a:srgbClr val="00C997"/>
          </a:solidFill>
          <a:ln w="38100" cap="flat" cmpd="sng" algn="ctr">
            <a:solidFill>
              <a:srgbClr val="008000">
                <a:alpha val="50196"/>
              </a:srgb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60" name="Freeform 48"/>
          <p:cNvSpPr>
            <a:spLocks/>
          </p:cNvSpPr>
          <p:nvPr/>
        </p:nvSpPr>
        <p:spPr bwMode="auto">
          <a:xfrm rot="17394011" flipV="1">
            <a:off x="3233471" y="2625258"/>
            <a:ext cx="867212" cy="290199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2694" y="8373"/>
                </a:moveTo>
                <a:lnTo>
                  <a:pt x="0" y="18020"/>
                </a:lnTo>
                <a:lnTo>
                  <a:pt x="6353" y="21600"/>
                </a:lnTo>
                <a:lnTo>
                  <a:pt x="4828" y="16746"/>
                </a:lnTo>
                <a:lnTo>
                  <a:pt x="18246" y="8009"/>
                </a:lnTo>
                <a:lnTo>
                  <a:pt x="19770" y="12378"/>
                </a:lnTo>
                <a:lnTo>
                  <a:pt x="21600" y="3640"/>
                </a:lnTo>
                <a:lnTo>
                  <a:pt x="16568" y="0"/>
                </a:lnTo>
                <a:lnTo>
                  <a:pt x="17585" y="4611"/>
                </a:lnTo>
                <a:lnTo>
                  <a:pt x="4066" y="13106"/>
                </a:lnTo>
                <a:lnTo>
                  <a:pt x="2694" y="8373"/>
                </a:lnTo>
                <a:close/>
                <a:moveTo>
                  <a:pt x="2694" y="8373"/>
                </a:moveTo>
              </a:path>
            </a:pathLst>
          </a:custGeom>
          <a:gradFill flip="none" rotWithShape="1">
            <a:gsLst>
              <a:gs pos="0">
                <a:srgbClr val="F2B600"/>
              </a:gs>
              <a:gs pos="68000">
                <a:srgbClr val="E05206">
                  <a:shade val="100000"/>
                  <a:satMod val="115000"/>
                </a:srgbClr>
              </a:gs>
            </a:gsLst>
            <a:lin ang="81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0" rIns="91440" bIns="0" rtlCol="0" anchor="ctr"/>
          <a:lstStyle/>
          <a:p>
            <a:pPr algn="ctr" defTabSz="608945" fontAlgn="base">
              <a:spcBef>
                <a:spcPct val="0"/>
              </a:spcBef>
            </a:pPr>
            <a:endParaRPr lang="en-US" sz="20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1" name="Freeform 44"/>
          <p:cNvSpPr>
            <a:spLocks/>
          </p:cNvSpPr>
          <p:nvPr/>
        </p:nvSpPr>
        <p:spPr bwMode="auto">
          <a:xfrm rot="21420000">
            <a:off x="3646367" y="3163197"/>
            <a:ext cx="663575" cy="348928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2694" y="8373"/>
                </a:moveTo>
                <a:lnTo>
                  <a:pt x="0" y="18020"/>
                </a:lnTo>
                <a:lnTo>
                  <a:pt x="6353" y="21600"/>
                </a:lnTo>
                <a:lnTo>
                  <a:pt x="4828" y="16746"/>
                </a:lnTo>
                <a:lnTo>
                  <a:pt x="18246" y="8009"/>
                </a:lnTo>
                <a:lnTo>
                  <a:pt x="19770" y="12378"/>
                </a:lnTo>
                <a:lnTo>
                  <a:pt x="21600" y="3640"/>
                </a:lnTo>
                <a:lnTo>
                  <a:pt x="16568" y="0"/>
                </a:lnTo>
                <a:lnTo>
                  <a:pt x="17585" y="4611"/>
                </a:lnTo>
                <a:lnTo>
                  <a:pt x="4066" y="13106"/>
                </a:lnTo>
                <a:lnTo>
                  <a:pt x="2694" y="8373"/>
                </a:lnTo>
                <a:close/>
                <a:moveTo>
                  <a:pt x="2694" y="8373"/>
                </a:moveTo>
              </a:path>
            </a:pathLst>
          </a:custGeom>
          <a:gradFill flip="none" rotWithShape="1">
            <a:gsLst>
              <a:gs pos="0">
                <a:srgbClr val="F2B600"/>
              </a:gs>
              <a:gs pos="68000">
                <a:srgbClr val="E05206">
                  <a:shade val="100000"/>
                  <a:satMod val="115000"/>
                </a:srgbClr>
              </a:gs>
            </a:gsLst>
            <a:lin ang="81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0" rIns="91440" bIns="0" rtlCol="0" anchor="ctr"/>
          <a:lstStyle/>
          <a:p>
            <a:pPr algn="ctr" defTabSz="608945" fontAlgn="base">
              <a:spcBef>
                <a:spcPct val="0"/>
              </a:spcBef>
            </a:pPr>
            <a:endParaRPr lang="en-US" sz="20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2" name="Picture 161" descr="data management - cor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286" y="3090642"/>
            <a:ext cx="1098651" cy="1530397"/>
          </a:xfrm>
          <a:prstGeom prst="rect">
            <a:avLst/>
          </a:prstGeom>
        </p:spPr>
      </p:pic>
      <p:sp>
        <p:nvSpPr>
          <p:cNvPr id="163" name="Rectangle 8"/>
          <p:cNvSpPr>
            <a:spLocks/>
          </p:cNvSpPr>
          <p:nvPr/>
        </p:nvSpPr>
        <p:spPr bwMode="auto">
          <a:xfrm>
            <a:off x="158836" y="2546009"/>
            <a:ext cx="1688683" cy="5850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8237" bIns="0" anchor="ctr"/>
          <a:lstStyle/>
          <a:p>
            <a:pPr marL="0" algn="ctr" defTabSz="914400">
              <a:lnSpc>
                <a:spcPct val="90000"/>
              </a:lnSpc>
              <a:buNone/>
            </a:pPr>
            <a:r>
              <a:rPr lang="en-US" sz="1400" b="1" dirty="0" err="1">
                <a:solidFill>
                  <a:schemeClr val="tx1"/>
                </a:solidFill>
              </a:rPr>
              <a:t>Pruebas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Automatizadas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64" name="Picture 163" descr="3dud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373" y="4633130"/>
            <a:ext cx="889606" cy="1150596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4513" y="3194632"/>
            <a:ext cx="627639" cy="1023871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5823" y="2887720"/>
            <a:ext cx="674169" cy="1330782"/>
          </a:xfrm>
          <a:prstGeom prst="rect">
            <a:avLst/>
          </a:prstGeom>
        </p:spPr>
      </p:pic>
      <p:grpSp>
        <p:nvGrpSpPr>
          <p:cNvPr id="167" name="Group 166"/>
          <p:cNvGrpSpPr/>
          <p:nvPr/>
        </p:nvGrpSpPr>
        <p:grpSpPr>
          <a:xfrm>
            <a:off x="3088627" y="743931"/>
            <a:ext cx="6045681" cy="5214683"/>
            <a:chOff x="7647853" y="1845527"/>
            <a:chExt cx="6045681" cy="3914634"/>
          </a:xfrm>
        </p:grpSpPr>
        <p:sp>
          <p:nvSpPr>
            <p:cNvPr id="171" name="Freeform 170"/>
            <p:cNvSpPr/>
            <p:nvPr/>
          </p:nvSpPr>
          <p:spPr bwMode="auto">
            <a:xfrm>
              <a:off x="7647853" y="1845527"/>
              <a:ext cx="6045681" cy="3914634"/>
            </a:xfrm>
            <a:custGeom>
              <a:avLst/>
              <a:gdLst>
                <a:gd name="connsiteX0" fmla="*/ 81886 w 3057098"/>
                <a:gd name="connsiteY0" fmla="*/ 382137 h 1746913"/>
                <a:gd name="connsiteX1" fmla="*/ 1214651 w 3057098"/>
                <a:gd name="connsiteY1" fmla="*/ 1746913 h 1746913"/>
                <a:gd name="connsiteX2" fmla="*/ 3057098 w 3057098"/>
                <a:gd name="connsiteY2" fmla="*/ 1405719 h 1746913"/>
                <a:gd name="connsiteX3" fmla="*/ 1897039 w 3057098"/>
                <a:gd name="connsiteY3" fmla="*/ 0 h 1746913"/>
                <a:gd name="connsiteX4" fmla="*/ 0 w 3057098"/>
                <a:gd name="connsiteY4" fmla="*/ 300251 h 1746913"/>
                <a:gd name="connsiteX5" fmla="*/ 81886 w 3057098"/>
                <a:gd name="connsiteY5" fmla="*/ 382137 h 1746913"/>
                <a:gd name="connsiteX0" fmla="*/ 81886 w 3057098"/>
                <a:gd name="connsiteY0" fmla="*/ 382137 h 1746913"/>
                <a:gd name="connsiteX1" fmla="*/ 1214651 w 3057098"/>
                <a:gd name="connsiteY1" fmla="*/ 1746913 h 1746913"/>
                <a:gd name="connsiteX2" fmla="*/ 3057098 w 3057098"/>
                <a:gd name="connsiteY2" fmla="*/ 1405719 h 1746913"/>
                <a:gd name="connsiteX3" fmla="*/ 2660683 w 3057098"/>
                <a:gd name="connsiteY3" fmla="*/ 918626 h 1746913"/>
                <a:gd name="connsiteX4" fmla="*/ 1897039 w 3057098"/>
                <a:gd name="connsiteY4" fmla="*/ 0 h 1746913"/>
                <a:gd name="connsiteX5" fmla="*/ 0 w 3057098"/>
                <a:gd name="connsiteY5" fmla="*/ 300251 h 1746913"/>
                <a:gd name="connsiteX6" fmla="*/ 81886 w 3057098"/>
                <a:gd name="connsiteY6" fmla="*/ 382137 h 1746913"/>
                <a:gd name="connsiteX0" fmla="*/ 81886 w 3057098"/>
                <a:gd name="connsiteY0" fmla="*/ 382137 h 1746913"/>
                <a:gd name="connsiteX1" fmla="*/ 1214651 w 3057098"/>
                <a:gd name="connsiteY1" fmla="*/ 1746913 h 1746913"/>
                <a:gd name="connsiteX2" fmla="*/ 2654677 w 3057098"/>
                <a:gd name="connsiteY2" fmla="*/ 1478937 h 1746913"/>
                <a:gd name="connsiteX3" fmla="*/ 3057098 w 3057098"/>
                <a:gd name="connsiteY3" fmla="*/ 1405719 h 1746913"/>
                <a:gd name="connsiteX4" fmla="*/ 2660683 w 3057098"/>
                <a:gd name="connsiteY4" fmla="*/ 918626 h 1746913"/>
                <a:gd name="connsiteX5" fmla="*/ 1897039 w 3057098"/>
                <a:gd name="connsiteY5" fmla="*/ 0 h 1746913"/>
                <a:gd name="connsiteX6" fmla="*/ 0 w 3057098"/>
                <a:gd name="connsiteY6" fmla="*/ 300251 h 1746913"/>
                <a:gd name="connsiteX7" fmla="*/ 81886 w 3057098"/>
                <a:gd name="connsiteY7" fmla="*/ 382137 h 1746913"/>
                <a:gd name="connsiteX0" fmla="*/ 2660683 w 3097340"/>
                <a:gd name="connsiteY0" fmla="*/ 918626 h 1746913"/>
                <a:gd name="connsiteX1" fmla="*/ 1897039 w 3097340"/>
                <a:gd name="connsiteY1" fmla="*/ 0 h 1746913"/>
                <a:gd name="connsiteX2" fmla="*/ 0 w 3097340"/>
                <a:gd name="connsiteY2" fmla="*/ 300251 h 1746913"/>
                <a:gd name="connsiteX3" fmla="*/ 81886 w 3097340"/>
                <a:gd name="connsiteY3" fmla="*/ 382137 h 1746913"/>
                <a:gd name="connsiteX4" fmla="*/ 1214651 w 3097340"/>
                <a:gd name="connsiteY4" fmla="*/ 1746913 h 1746913"/>
                <a:gd name="connsiteX5" fmla="*/ 2654677 w 3097340"/>
                <a:gd name="connsiteY5" fmla="*/ 1478937 h 1746913"/>
                <a:gd name="connsiteX6" fmla="*/ 3097340 w 3097340"/>
                <a:gd name="connsiteY6" fmla="*/ 1446524 h 1746913"/>
                <a:gd name="connsiteX0" fmla="*/ 2660683 w 2788817"/>
                <a:gd name="connsiteY0" fmla="*/ 918626 h 1746913"/>
                <a:gd name="connsiteX1" fmla="*/ 1897039 w 2788817"/>
                <a:gd name="connsiteY1" fmla="*/ 0 h 1746913"/>
                <a:gd name="connsiteX2" fmla="*/ 0 w 2788817"/>
                <a:gd name="connsiteY2" fmla="*/ 300251 h 1746913"/>
                <a:gd name="connsiteX3" fmla="*/ 81886 w 2788817"/>
                <a:gd name="connsiteY3" fmla="*/ 382137 h 1746913"/>
                <a:gd name="connsiteX4" fmla="*/ 1214651 w 2788817"/>
                <a:gd name="connsiteY4" fmla="*/ 1746913 h 1746913"/>
                <a:gd name="connsiteX5" fmla="*/ 2654677 w 2788817"/>
                <a:gd name="connsiteY5" fmla="*/ 1478937 h 1746913"/>
                <a:gd name="connsiteX6" fmla="*/ 2652871 w 2788817"/>
                <a:gd name="connsiteY6" fmla="*/ 916665 h 1746913"/>
                <a:gd name="connsiteX0" fmla="*/ 2660683 w 2788817"/>
                <a:gd name="connsiteY0" fmla="*/ 918626 h 1746913"/>
                <a:gd name="connsiteX1" fmla="*/ 1897039 w 2788817"/>
                <a:gd name="connsiteY1" fmla="*/ 0 h 1746913"/>
                <a:gd name="connsiteX2" fmla="*/ 0 w 2788817"/>
                <a:gd name="connsiteY2" fmla="*/ 300251 h 1746913"/>
                <a:gd name="connsiteX3" fmla="*/ 81886 w 2788817"/>
                <a:gd name="connsiteY3" fmla="*/ 382137 h 1746913"/>
                <a:gd name="connsiteX4" fmla="*/ 1214651 w 2788817"/>
                <a:gd name="connsiteY4" fmla="*/ 1746913 h 1746913"/>
                <a:gd name="connsiteX5" fmla="*/ 2654677 w 2788817"/>
                <a:gd name="connsiteY5" fmla="*/ 1478937 h 1746913"/>
                <a:gd name="connsiteX6" fmla="*/ 2652871 w 2788817"/>
                <a:gd name="connsiteY6" fmla="*/ 916665 h 1746913"/>
                <a:gd name="connsiteX0" fmla="*/ 2660683 w 2660683"/>
                <a:gd name="connsiteY0" fmla="*/ 918626 h 1746913"/>
                <a:gd name="connsiteX1" fmla="*/ 1897039 w 2660683"/>
                <a:gd name="connsiteY1" fmla="*/ 0 h 1746913"/>
                <a:gd name="connsiteX2" fmla="*/ 0 w 2660683"/>
                <a:gd name="connsiteY2" fmla="*/ 300251 h 1746913"/>
                <a:gd name="connsiteX3" fmla="*/ 81886 w 2660683"/>
                <a:gd name="connsiteY3" fmla="*/ 382137 h 1746913"/>
                <a:gd name="connsiteX4" fmla="*/ 1214651 w 2660683"/>
                <a:gd name="connsiteY4" fmla="*/ 1746913 h 1746913"/>
                <a:gd name="connsiteX5" fmla="*/ 2654677 w 2660683"/>
                <a:gd name="connsiteY5" fmla="*/ 1478937 h 1746913"/>
                <a:gd name="connsiteX6" fmla="*/ 2652871 w 2660683"/>
                <a:gd name="connsiteY6" fmla="*/ 916665 h 174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0683" h="1746913">
                  <a:moveTo>
                    <a:pt x="2660683" y="918626"/>
                  </a:moveTo>
                  <a:lnTo>
                    <a:pt x="1897039" y="0"/>
                  </a:lnTo>
                  <a:lnTo>
                    <a:pt x="0" y="300251"/>
                  </a:lnTo>
                  <a:lnTo>
                    <a:pt x="81886" y="382137"/>
                  </a:lnTo>
                  <a:lnTo>
                    <a:pt x="1214651" y="1746913"/>
                  </a:lnTo>
                  <a:lnTo>
                    <a:pt x="2654677" y="1478937"/>
                  </a:lnTo>
                  <a:cubicBezTo>
                    <a:pt x="2650671" y="1478892"/>
                    <a:pt x="2652871" y="916665"/>
                    <a:pt x="2652871" y="916665"/>
                  </a:cubicBezTo>
                </a:path>
              </a:pathLst>
            </a:custGeom>
            <a:solidFill>
              <a:srgbClr val="FFFFFF">
                <a:alpha val="80000"/>
              </a:srgbClr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cs typeface="Times New Roman" pitchFamily="18" charset="0"/>
                <a:sym typeface="Times New Roman" pitchFamily="18" charset="0"/>
              </a:endParaRPr>
            </a:p>
          </p:txBody>
        </p:sp>
        <p:pic>
          <p:nvPicPr>
            <p:cNvPr id="169" name="Picture 168" descr="VSE-Box!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43697" y="2716035"/>
              <a:ext cx="471590" cy="511094"/>
            </a:xfrm>
            <a:prstGeom prst="rect">
              <a:avLst/>
            </a:prstGeom>
          </p:spPr>
        </p:pic>
        <p:pic>
          <p:nvPicPr>
            <p:cNvPr id="170" name="Picture 169" descr="VSE-Box!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75660" y="3404156"/>
              <a:ext cx="471590" cy="511094"/>
            </a:xfrm>
            <a:prstGeom prst="rect">
              <a:avLst/>
            </a:prstGeom>
          </p:spPr>
        </p:pic>
      </p:grpSp>
      <p:sp>
        <p:nvSpPr>
          <p:cNvPr id="174" name="Rectangular Callout 173"/>
          <p:cNvSpPr/>
          <p:nvPr/>
        </p:nvSpPr>
        <p:spPr>
          <a:xfrm flipH="1">
            <a:off x="3617724" y="767383"/>
            <a:ext cx="2295588" cy="1077626"/>
          </a:xfrm>
          <a:prstGeom prst="wedgeRectCallout">
            <a:avLst>
              <a:gd name="adj1" fmla="val -19529"/>
              <a:gd name="adj2" fmla="val 95981"/>
            </a:avLst>
          </a:prstGeom>
          <a:solidFill>
            <a:schemeClr val="bg1">
              <a:lumMod val="5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Reducción de muchos conjuntos de datos dependientes sólo </a:t>
            </a:r>
            <a:br>
              <a:rPr lang="es-MX" sz="1200" b="1" dirty="0">
                <a:solidFill>
                  <a:schemeClr val="bg1"/>
                </a:solidFill>
              </a:rPr>
            </a:br>
            <a:r>
              <a:rPr lang="es-MX" sz="1200" b="1" dirty="0">
                <a:solidFill>
                  <a:schemeClr val="bg1"/>
                </a:solidFill>
              </a:rPr>
              <a:t>a aquellos conectados directamente.</a:t>
            </a:r>
          </a:p>
        </p:txBody>
      </p:sp>
      <p:sp>
        <p:nvSpPr>
          <p:cNvPr id="175" name="Rectangular Callout 174"/>
          <p:cNvSpPr/>
          <p:nvPr/>
        </p:nvSpPr>
        <p:spPr>
          <a:xfrm flipH="1">
            <a:off x="6562134" y="2521067"/>
            <a:ext cx="2295588" cy="1077626"/>
          </a:xfrm>
          <a:prstGeom prst="wedgeRectCallout">
            <a:avLst>
              <a:gd name="adj1" fmla="val -19529"/>
              <a:gd name="adj2" fmla="val 95981"/>
            </a:avLst>
          </a:prstGeom>
          <a:solidFill>
            <a:schemeClr val="bg1">
              <a:lumMod val="5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Ocúpese de los datos en el nivel de la aplicación, no con modelos de datos excluidos del ámbito.</a:t>
            </a:r>
          </a:p>
        </p:txBody>
      </p:sp>
    </p:spTree>
    <p:extLst>
      <p:ext uri="{BB962C8B-B14F-4D97-AF65-F5344CB8AC3E}">
        <p14:creationId xmlns:p14="http://schemas.microsoft.com/office/powerpoint/2010/main" xmlns="" val="276112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Pruebas de Performance</a:t>
            </a:r>
            <a:endParaRPr lang="en-US" dirty="0"/>
          </a:p>
        </p:txBody>
      </p:sp>
      <p:grpSp>
        <p:nvGrpSpPr>
          <p:cNvPr id="3" name="Group 93"/>
          <p:cNvGrpSpPr/>
          <p:nvPr/>
        </p:nvGrpSpPr>
        <p:grpSpPr>
          <a:xfrm>
            <a:off x="393940" y="1540214"/>
            <a:ext cx="5352379" cy="3784521"/>
            <a:chOff x="555625" y="1145261"/>
            <a:chExt cx="7991400" cy="4241800"/>
          </a:xfrm>
        </p:grpSpPr>
        <p:pic>
          <p:nvPicPr>
            <p:cNvPr id="4" name="Picture 1158" descr="img_disc"/>
            <p:cNvPicPr>
              <a:picLocks noChangeAspect="1" noChangeArrowheads="1"/>
            </p:cNvPicPr>
            <p:nvPr/>
          </p:nvPicPr>
          <p:blipFill>
            <a:blip r:embed="rId2" cstate="screen">
              <a:alphaModFix amt="69000"/>
            </a:blip>
            <a:srcRect/>
            <a:stretch>
              <a:fillRect/>
            </a:stretch>
          </p:blipFill>
          <p:spPr bwMode="auto">
            <a:xfrm>
              <a:off x="555625" y="1637386"/>
              <a:ext cx="2540000" cy="114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159" descr="img_disc"/>
            <p:cNvPicPr>
              <a:picLocks noChangeAspect="1" noChangeArrowheads="1"/>
            </p:cNvPicPr>
            <p:nvPr/>
          </p:nvPicPr>
          <p:blipFill>
            <a:blip r:embed="rId2" cstate="screen">
              <a:alphaModFix amt="69000"/>
            </a:blip>
            <a:srcRect/>
            <a:stretch>
              <a:fillRect/>
            </a:stretch>
          </p:blipFill>
          <p:spPr bwMode="auto">
            <a:xfrm>
              <a:off x="3124200" y="1637386"/>
              <a:ext cx="2540000" cy="114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60" descr="img_disc"/>
            <p:cNvPicPr>
              <a:picLocks noChangeAspect="1" noChangeArrowheads="1"/>
            </p:cNvPicPr>
            <p:nvPr/>
          </p:nvPicPr>
          <p:blipFill>
            <a:blip r:embed="rId2" cstate="screen">
              <a:alphaModFix amt="69000"/>
            </a:blip>
            <a:srcRect/>
            <a:stretch>
              <a:fillRect/>
            </a:stretch>
          </p:blipFill>
          <p:spPr bwMode="auto">
            <a:xfrm>
              <a:off x="5764213" y="2797849"/>
              <a:ext cx="2540000" cy="114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161" descr="img_disc"/>
            <p:cNvPicPr>
              <a:picLocks noChangeAspect="1" noChangeArrowheads="1"/>
            </p:cNvPicPr>
            <p:nvPr/>
          </p:nvPicPr>
          <p:blipFill>
            <a:blip r:embed="rId3">
              <a:alphaModFix amt="69000"/>
            </a:blip>
            <a:srcRect/>
            <a:stretch>
              <a:fillRect/>
            </a:stretch>
          </p:blipFill>
          <p:spPr bwMode="auto">
            <a:xfrm>
              <a:off x="5383213" y="4009111"/>
              <a:ext cx="3044825" cy="137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62" descr="img_disc"/>
            <p:cNvPicPr>
              <a:picLocks noChangeAspect="1" noChangeArrowheads="1"/>
            </p:cNvPicPr>
            <p:nvPr/>
          </p:nvPicPr>
          <p:blipFill>
            <a:blip r:embed="rId3">
              <a:alphaModFix amt="69000"/>
            </a:blip>
            <a:srcRect/>
            <a:stretch>
              <a:fillRect/>
            </a:stretch>
          </p:blipFill>
          <p:spPr bwMode="auto">
            <a:xfrm>
              <a:off x="619125" y="3205836"/>
              <a:ext cx="4711700" cy="213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56" descr="img_clou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97550" y="1145261"/>
              <a:ext cx="2678114" cy="157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5" descr="icon04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575565" y="1524951"/>
              <a:ext cx="515938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8" dir="4200042" algn="ctr" rotWithShape="0">
                <a:srgbClr val="000000">
                  <a:alpha val="57001"/>
                </a:srgbClr>
              </a:outerShdw>
            </a:effectLst>
          </p:spPr>
        </p:pic>
        <p:pic>
          <p:nvPicPr>
            <p:cNvPr id="11" name="Picture 37" descr="WF08_32x32_A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69996" y="3556617"/>
              <a:ext cx="368300" cy="325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8" dir="4200042" algn="ctr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12" name="Rectangle 61"/>
            <p:cNvSpPr>
              <a:spLocks noChangeArrowheads="1"/>
            </p:cNvSpPr>
            <p:nvPr/>
          </p:nvSpPr>
          <p:spPr bwMode="auto">
            <a:xfrm>
              <a:off x="7287715" y="4823300"/>
              <a:ext cx="1038225" cy="18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defTabSz="457200">
                <a:lnSpc>
                  <a:spcPct val="90000"/>
                </a:lnSpc>
                <a:buNone/>
              </a:pPr>
              <a:r>
                <a:rPr lang="en-US" sz="500" b="1" i="0">
                  <a:solidFill>
                    <a:schemeClr val="tx1"/>
                  </a:solidFill>
                  <a:latin typeface="Calibri"/>
                  <a:ea typeface="Arial"/>
                  <a:cs typeface="Calibri"/>
                </a:rPr>
                <a:t>Objetos RMI</a:t>
              </a:r>
            </a:p>
          </p:txBody>
        </p:sp>
        <p:sp>
          <p:nvSpPr>
            <p:cNvPr id="13" name="TextBox 99"/>
            <p:cNvSpPr txBox="1">
              <a:spLocks noChangeArrowheads="1"/>
            </p:cNvSpPr>
            <p:nvPr/>
          </p:nvSpPr>
          <p:spPr bwMode="auto">
            <a:xfrm>
              <a:off x="6091231" y="4740777"/>
              <a:ext cx="748924" cy="258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>
                <a:defRPr sz="1000" b="1" baseline="0">
                  <a:latin typeface="Calibri"/>
                  <a:ea typeface="Arial" pitchFamily="127" charset="0"/>
                  <a:cs typeface="Calibri"/>
                </a:defRPr>
              </a:lvl1pPr>
            </a:lstStyle>
            <a:p>
              <a:pPr algn="l" defTabSz="457200">
                <a:lnSpc>
                  <a:spcPct val="90000"/>
                </a:lnSpc>
                <a:buNone/>
              </a:pPr>
              <a:r>
                <a:rPr lang="en-US" sz="500" i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Mensajería</a:t>
              </a:r>
            </a:p>
            <a:p>
              <a:pPr algn="l" defTabSz="457200">
                <a:lnSpc>
                  <a:spcPct val="90000"/>
                </a:lnSpc>
                <a:buNone/>
              </a:pPr>
              <a:r>
                <a:rPr lang="en-US" sz="500" i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Servicio</a:t>
              </a:r>
            </a:p>
          </p:txBody>
        </p:sp>
        <p:sp>
          <p:nvSpPr>
            <p:cNvPr id="14" name="TextBox 103"/>
            <p:cNvSpPr txBox="1">
              <a:spLocks noChangeArrowheads="1"/>
            </p:cNvSpPr>
            <p:nvPr/>
          </p:nvSpPr>
          <p:spPr bwMode="auto">
            <a:xfrm>
              <a:off x="7511995" y="2177848"/>
              <a:ext cx="969308" cy="18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>
                <a:defRPr sz="1000" b="1" baseline="0">
                  <a:latin typeface="Calibri"/>
                  <a:ea typeface="Arial" pitchFamily="127" charset="0"/>
                  <a:cs typeface="Calibri"/>
                </a:defRPr>
              </a:lvl1pPr>
            </a:lstStyle>
            <a:p>
              <a:pPr defTabSz="457200">
                <a:lnSpc>
                  <a:spcPct val="90000"/>
                </a:lnSpc>
                <a:buNone/>
              </a:pPr>
              <a:r>
                <a:rPr lang="en-US" sz="500" i="0" dirty="0" err="1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Herramientas</a:t>
              </a:r>
              <a:r>
                <a:rPr lang="en-US" sz="500" i="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 BI</a:t>
              </a:r>
            </a:p>
          </p:txBody>
        </p:sp>
        <p:sp>
          <p:nvSpPr>
            <p:cNvPr id="15" name="TextBox 108"/>
            <p:cNvSpPr txBox="1">
              <a:spLocks noChangeArrowheads="1"/>
            </p:cNvSpPr>
            <p:nvPr/>
          </p:nvSpPr>
          <p:spPr bwMode="auto">
            <a:xfrm>
              <a:off x="6859148" y="4249855"/>
              <a:ext cx="760413" cy="258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>
                <a:defRPr sz="1000" b="1" baseline="0">
                  <a:latin typeface="Calibri"/>
                  <a:ea typeface="Arial" pitchFamily="127" charset="0"/>
                  <a:cs typeface="Calibri"/>
                </a:defRPr>
              </a:lvl1pPr>
            </a:lstStyle>
            <a:p>
              <a:pPr algn="l" defTabSz="457200">
                <a:lnSpc>
                  <a:spcPct val="90000"/>
                </a:lnSpc>
                <a:buNone/>
              </a:pPr>
              <a:r>
                <a:rPr lang="en-US" sz="500" i="0" dirty="0" err="1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Archivo</a:t>
              </a:r>
              <a:endParaRPr lang="en-US" sz="500" i="0" dirty="0">
                <a:solidFill>
                  <a:schemeClr val="tx1"/>
                </a:solidFill>
                <a:latin typeface="Calibri"/>
                <a:ea typeface="+mn-ea"/>
                <a:cs typeface="+mn-cs"/>
              </a:endParaRPr>
            </a:p>
            <a:p>
              <a:pPr algn="l" defTabSz="457200">
                <a:lnSpc>
                  <a:spcPct val="90000"/>
                </a:lnSpc>
                <a:buNone/>
              </a:pPr>
              <a:r>
                <a:rPr lang="en-US" sz="500" i="0" dirty="0" err="1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Sistema</a:t>
              </a:r>
              <a:endParaRPr lang="en-US" sz="500" i="0" dirty="0">
                <a:solidFill>
                  <a:schemeClr val="tx1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10"/>
            <p:cNvSpPr txBox="1">
              <a:spLocks noChangeArrowheads="1"/>
            </p:cNvSpPr>
            <p:nvPr/>
          </p:nvSpPr>
          <p:spPr bwMode="auto">
            <a:xfrm>
              <a:off x="3971762" y="3532368"/>
              <a:ext cx="485775" cy="18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>
                <a:defRPr sz="1000" b="1" baseline="0">
                  <a:latin typeface="Calibri"/>
                  <a:ea typeface="Arial" pitchFamily="127" charset="0"/>
                  <a:cs typeface="Calibri"/>
                </a:defRPr>
              </a:lvl1pPr>
            </a:lstStyle>
            <a:p>
              <a:pPr algn="l" defTabSz="457200">
                <a:lnSpc>
                  <a:spcPct val="90000"/>
                </a:lnSpc>
                <a:buNone/>
              </a:pPr>
              <a:r>
                <a:rPr lang="en-US" sz="500" i="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BSE</a:t>
              </a:r>
            </a:p>
          </p:txBody>
        </p:sp>
        <p:sp>
          <p:nvSpPr>
            <p:cNvPr id="17" name="TextBox 112"/>
            <p:cNvSpPr txBox="1">
              <a:spLocks noChangeArrowheads="1"/>
            </p:cNvSpPr>
            <p:nvPr/>
          </p:nvSpPr>
          <p:spPr bwMode="auto">
            <a:xfrm>
              <a:off x="3264728" y="2150139"/>
              <a:ext cx="688974" cy="258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>
                <a:defRPr sz="1000" b="1" baseline="0">
                  <a:latin typeface="Calibri"/>
                  <a:ea typeface="Arial" pitchFamily="127" charset="0"/>
                  <a:cs typeface="Calibri"/>
                </a:defRPr>
              </a:lvl1pPr>
            </a:lstStyle>
            <a:p>
              <a:pPr algn="ctr" defTabSz="457200">
                <a:lnSpc>
                  <a:spcPct val="90000"/>
                </a:lnSpc>
                <a:buNone/>
              </a:pPr>
              <a:r>
                <a:rPr lang="en-US" sz="500" i="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Web</a:t>
              </a:r>
            </a:p>
            <a:p>
              <a:pPr algn="ctr" defTabSz="457200">
                <a:lnSpc>
                  <a:spcPct val="90000"/>
                </a:lnSpc>
                <a:buNone/>
              </a:pPr>
              <a:r>
                <a:rPr lang="en-US" sz="500" i="0" dirty="0" err="1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Interfaz</a:t>
              </a:r>
              <a:endParaRPr lang="en-US" sz="500" i="0" dirty="0">
                <a:solidFill>
                  <a:schemeClr val="tx1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05"/>
            <p:cNvSpPr txBox="1">
              <a:spLocks noChangeArrowheads="1"/>
            </p:cNvSpPr>
            <p:nvPr/>
          </p:nvSpPr>
          <p:spPr bwMode="auto">
            <a:xfrm>
              <a:off x="2421167" y="3795890"/>
              <a:ext cx="1112989" cy="18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>
                <a:defRPr sz="1000" b="1" baseline="0">
                  <a:latin typeface="Calibri"/>
                  <a:ea typeface="Arial" pitchFamily="127" charset="0"/>
                  <a:cs typeface="Calibri"/>
                </a:defRPr>
              </a:lvl1pPr>
            </a:lstStyle>
            <a:p>
              <a:pPr algn="ctr" defTabSz="457200">
                <a:lnSpc>
                  <a:spcPct val="90000"/>
                </a:lnSpc>
                <a:buNone/>
              </a:pPr>
              <a:r>
                <a:rPr lang="en-US" sz="500" i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Almacén de datos</a:t>
              </a:r>
            </a:p>
          </p:txBody>
        </p:sp>
        <p:sp>
          <p:nvSpPr>
            <p:cNvPr id="19" name="TextBox 102"/>
            <p:cNvSpPr txBox="1">
              <a:spLocks noChangeArrowheads="1"/>
            </p:cNvSpPr>
            <p:nvPr/>
          </p:nvSpPr>
          <p:spPr bwMode="auto">
            <a:xfrm>
              <a:off x="2940605" y="4765027"/>
              <a:ext cx="723278" cy="258723"/>
            </a:xfrm>
            <a:prstGeom prst="rect">
              <a:avLst/>
            </a:prstGeom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 defTabSz="457200">
                <a:lnSpc>
                  <a:spcPct val="90000"/>
                </a:lnSpc>
                <a:buNone/>
              </a:pPr>
              <a:r>
                <a:rPr lang="en-US" sz="500" b="1" i="0">
                  <a:solidFill>
                    <a:schemeClr val="tx1"/>
                  </a:solidFill>
                  <a:latin typeface="Calibri"/>
                  <a:ea typeface="Arial"/>
                  <a:cs typeface="Calibri"/>
                </a:rPr>
                <a:t>Mainframe</a:t>
              </a:r>
              <a:br>
                <a:rPr lang="en-US" sz="500" b="1" i="0">
                  <a:solidFill>
                    <a:schemeClr val="tx1"/>
                  </a:solidFill>
                  <a:latin typeface="Calibri"/>
                  <a:ea typeface="Arial"/>
                  <a:cs typeface="Calibri"/>
                </a:rPr>
              </a:br>
              <a:r>
                <a:rPr lang="en-US" sz="500" b="1" i="0">
                  <a:solidFill>
                    <a:schemeClr val="tx1"/>
                  </a:solidFill>
                  <a:latin typeface="Calibri"/>
                  <a:ea typeface="Arial"/>
                  <a:cs typeface="Calibri"/>
                </a:rPr>
                <a:t>de finanzas</a:t>
              </a:r>
            </a:p>
          </p:txBody>
        </p:sp>
        <p:pic>
          <p:nvPicPr>
            <p:cNvPr id="20" name="Picture 88" descr="W:\@DESIGN_Work\Zlotnikov_Pavel\001\updated_info\RevisedP-200751-157\png_final\javacup_icon.pn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622955" y="4341479"/>
              <a:ext cx="393700" cy="449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8" dir="4200042" algn="ctr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1" name="Picture 129" descr="W:\@DESIGN_Work\Zlotnikov_Pavel\001\updated_info\RevisedP-200751-157\png_final\javabean_icon.pn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7809295" y="3121211"/>
              <a:ext cx="3651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8" dir="4200042" algn="ctr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22" name="TextBox 112"/>
            <p:cNvSpPr txBox="1">
              <a:spLocks noChangeArrowheads="1"/>
            </p:cNvSpPr>
            <p:nvPr/>
          </p:nvSpPr>
          <p:spPr bwMode="auto">
            <a:xfrm>
              <a:off x="6375891" y="2006363"/>
              <a:ext cx="762000" cy="258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>
                <a:defRPr sz="1000" b="1" baseline="0">
                  <a:latin typeface="Calibri"/>
                  <a:ea typeface="Arial" pitchFamily="127" charset="0"/>
                  <a:cs typeface="Calibri"/>
                </a:defRPr>
              </a:lvl1pPr>
            </a:lstStyle>
            <a:p>
              <a:pPr defTabSz="457200">
                <a:lnSpc>
                  <a:spcPct val="90000"/>
                </a:lnSpc>
                <a:buNone/>
              </a:pPr>
              <a:r>
                <a:rPr lang="en-US" sz="500" i="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Web/WAP</a:t>
              </a:r>
            </a:p>
            <a:p>
              <a:pPr defTabSz="457200">
                <a:lnSpc>
                  <a:spcPct val="90000"/>
                </a:lnSpc>
                <a:buNone/>
              </a:pPr>
              <a:r>
                <a:rPr lang="en-US" sz="500" i="0" dirty="0" err="1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Interfaz</a:t>
              </a:r>
              <a:endParaRPr lang="en-US" sz="500" i="0" dirty="0">
                <a:solidFill>
                  <a:schemeClr val="tx1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103"/>
            <p:cNvSpPr txBox="1">
              <a:spLocks noChangeArrowheads="1"/>
            </p:cNvSpPr>
            <p:nvPr/>
          </p:nvSpPr>
          <p:spPr bwMode="auto">
            <a:xfrm>
              <a:off x="7795748" y="3420385"/>
              <a:ext cx="408590" cy="18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>
                <a:defRPr sz="1000" b="1" baseline="0">
                  <a:latin typeface="Calibri"/>
                  <a:ea typeface="Arial" pitchFamily="127" charset="0"/>
                  <a:cs typeface="Calibri"/>
                </a:defRPr>
              </a:lvl1pPr>
            </a:lstStyle>
            <a:p>
              <a:pPr algn="l" defTabSz="457200">
                <a:lnSpc>
                  <a:spcPct val="90000"/>
                </a:lnSpc>
                <a:buNone/>
              </a:pPr>
              <a:r>
                <a:rPr lang="en-US" sz="500" i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EJB</a:t>
              </a:r>
            </a:p>
          </p:txBody>
        </p:sp>
        <p:sp>
          <p:nvSpPr>
            <p:cNvPr id="24" name="TextBox 112"/>
            <p:cNvSpPr txBox="1">
              <a:spLocks noChangeArrowheads="1"/>
            </p:cNvSpPr>
            <p:nvPr/>
          </p:nvSpPr>
          <p:spPr bwMode="auto">
            <a:xfrm>
              <a:off x="4842473" y="2180519"/>
              <a:ext cx="617538" cy="258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>
                <a:defRPr sz="1000" b="1" baseline="0">
                  <a:latin typeface="Calibri"/>
                  <a:ea typeface="Arial" pitchFamily="127" charset="0"/>
                  <a:cs typeface="Calibri"/>
                </a:defRPr>
              </a:lvl1pPr>
            </a:lstStyle>
            <a:p>
              <a:pPr algn="ctr" defTabSz="457200">
                <a:lnSpc>
                  <a:spcPct val="90000"/>
                </a:lnSpc>
                <a:buNone/>
              </a:pPr>
              <a:r>
                <a:rPr lang="en-US" sz="500" i="0" dirty="0" err="1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Servicio</a:t>
              </a:r>
              <a:r>
                <a:rPr lang="en-US" sz="500" i="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/>
              </a:r>
              <a:br>
                <a:rPr lang="en-US" sz="500" i="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</a:br>
              <a:r>
                <a:rPr lang="en-US" sz="500" i="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virtual</a:t>
              </a:r>
            </a:p>
          </p:txBody>
        </p:sp>
        <p:sp>
          <p:nvSpPr>
            <p:cNvPr id="25" name="TextBox 112"/>
            <p:cNvSpPr txBox="1">
              <a:spLocks noChangeArrowheads="1"/>
            </p:cNvSpPr>
            <p:nvPr/>
          </p:nvSpPr>
          <p:spPr bwMode="auto">
            <a:xfrm>
              <a:off x="3940299" y="2000806"/>
              <a:ext cx="852933" cy="258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>
                <a:defRPr sz="1000" b="1" baseline="0">
                  <a:latin typeface="Calibri"/>
                  <a:ea typeface="Arial" pitchFamily="127" charset="0"/>
                  <a:cs typeface="Calibri"/>
                </a:defRPr>
              </a:lvl1pPr>
            </a:lstStyle>
            <a:p>
              <a:pPr algn="ctr" defTabSz="457200">
                <a:lnSpc>
                  <a:spcPct val="90000"/>
                </a:lnSpc>
                <a:buNone/>
              </a:pPr>
              <a:r>
                <a:rPr lang="en-US" sz="500" i="0" dirty="0" err="1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Servicio</a:t>
              </a:r>
              <a:r>
                <a:rPr lang="en-US" sz="500" i="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 de</a:t>
              </a:r>
              <a:br>
                <a:rPr lang="en-US" sz="500" i="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</a:br>
              <a:r>
                <a:rPr lang="en-US" sz="500" i="0" dirty="0" err="1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enrutamiento</a:t>
              </a:r>
              <a:endParaRPr lang="en-US" sz="500" i="0" dirty="0">
                <a:solidFill>
                  <a:schemeClr val="tx1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112"/>
            <p:cNvSpPr txBox="1">
              <a:spLocks noChangeArrowheads="1"/>
            </p:cNvSpPr>
            <p:nvPr/>
          </p:nvSpPr>
          <p:spPr bwMode="auto">
            <a:xfrm>
              <a:off x="5941903" y="3413981"/>
              <a:ext cx="617538" cy="18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>
                <a:defRPr sz="1000" b="1" baseline="0">
                  <a:latin typeface="Calibri"/>
                  <a:ea typeface="Arial" pitchFamily="127" charset="0"/>
                  <a:cs typeface="Calibri"/>
                </a:defRPr>
              </a:lvl1pPr>
            </a:lstStyle>
            <a:p>
              <a:pPr algn="ctr" defTabSz="457200">
                <a:lnSpc>
                  <a:spcPct val="90000"/>
                </a:lnSpc>
                <a:buNone/>
              </a:pPr>
              <a:r>
                <a:rPr lang="en-US" sz="500" i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SOAP</a:t>
              </a:r>
            </a:p>
          </p:txBody>
        </p:sp>
        <p:sp>
          <p:nvSpPr>
            <p:cNvPr id="27" name="TextBox 112"/>
            <p:cNvSpPr txBox="1">
              <a:spLocks noChangeArrowheads="1"/>
            </p:cNvSpPr>
            <p:nvPr/>
          </p:nvSpPr>
          <p:spPr bwMode="auto">
            <a:xfrm>
              <a:off x="1047906" y="1965031"/>
              <a:ext cx="619125" cy="258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l" defTabSz="457200">
                <a:lnSpc>
                  <a:spcPct val="90000"/>
                </a:lnSpc>
                <a:buNone/>
              </a:pPr>
              <a:r>
                <a:rPr lang="en-US" sz="500" b="1" i="0" baseline="0" dirty="0" err="1">
                  <a:solidFill>
                    <a:schemeClr val="tx1"/>
                  </a:solidFill>
                  <a:latin typeface="Calibri"/>
                  <a:ea typeface="Arial"/>
                  <a:cs typeface="Calibri"/>
                </a:rPr>
                <a:t>Aplicación</a:t>
              </a:r>
              <a:r>
                <a:rPr lang="en-US" sz="500" b="1" i="0" baseline="0" dirty="0">
                  <a:solidFill>
                    <a:schemeClr val="tx1"/>
                  </a:solidFill>
                  <a:latin typeface="Calibri"/>
                  <a:ea typeface="Arial"/>
                  <a:cs typeface="Calibri"/>
                </a:rPr>
                <a:t> CRM</a:t>
              </a:r>
            </a:p>
          </p:txBody>
        </p:sp>
        <p:sp>
          <p:nvSpPr>
            <p:cNvPr id="28" name="TextBox 102"/>
            <p:cNvSpPr txBox="1">
              <a:spLocks noChangeArrowheads="1"/>
            </p:cNvSpPr>
            <p:nvPr/>
          </p:nvSpPr>
          <p:spPr bwMode="auto">
            <a:xfrm>
              <a:off x="3525814" y="4603230"/>
              <a:ext cx="821815" cy="18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>
                <a:defRPr sz="1000" b="1" baseline="0">
                  <a:latin typeface="Calibri"/>
                  <a:ea typeface="Arial" pitchFamily="127" charset="0"/>
                  <a:cs typeface="Calibri"/>
                </a:defRPr>
              </a:lvl1pPr>
            </a:lstStyle>
            <a:p>
              <a:pPr algn="l" defTabSz="457200">
                <a:lnSpc>
                  <a:spcPct val="90000"/>
                </a:lnSpc>
                <a:buNone/>
              </a:pPr>
              <a:r>
                <a:rPr lang="en-US" sz="500" i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Productos</a:t>
              </a:r>
            </a:p>
          </p:txBody>
        </p:sp>
        <p:sp>
          <p:nvSpPr>
            <p:cNvPr id="29" name="TextBox 112"/>
            <p:cNvSpPr txBox="1">
              <a:spLocks noChangeArrowheads="1"/>
            </p:cNvSpPr>
            <p:nvPr/>
          </p:nvSpPr>
          <p:spPr bwMode="auto">
            <a:xfrm>
              <a:off x="1369049" y="1992109"/>
              <a:ext cx="969962" cy="258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>
                <a:defRPr sz="1000" b="1" baseline="0">
                  <a:latin typeface="Calibri"/>
                  <a:ea typeface="Arial" pitchFamily="127" charset="0"/>
                  <a:cs typeface="Calibri"/>
                </a:defRPr>
              </a:lvl1pPr>
            </a:lstStyle>
            <a:p>
              <a:pPr algn="ctr" defTabSz="457200">
                <a:lnSpc>
                  <a:spcPct val="90000"/>
                </a:lnSpc>
                <a:buNone/>
              </a:pPr>
              <a:r>
                <a:rPr lang="en-US" sz="500" i="0" dirty="0" err="1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Aplicaciones</a:t>
              </a:r>
              <a:r>
                <a:rPr lang="en-US" sz="500" i="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 de</a:t>
              </a:r>
              <a:br>
                <a:rPr lang="en-US" sz="500" i="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</a:br>
              <a:r>
                <a:rPr lang="en-US" sz="500" i="0" dirty="0" err="1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colaboración</a:t>
              </a:r>
              <a:endParaRPr lang="en-US" sz="500" i="0" dirty="0">
                <a:solidFill>
                  <a:schemeClr val="tx1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112"/>
            <p:cNvSpPr txBox="1">
              <a:spLocks noChangeArrowheads="1"/>
            </p:cNvSpPr>
            <p:nvPr/>
          </p:nvSpPr>
          <p:spPr bwMode="auto">
            <a:xfrm>
              <a:off x="2317420" y="2209775"/>
              <a:ext cx="593127" cy="18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>
                <a:defRPr sz="1000" b="1" baseline="0">
                  <a:latin typeface="Calibri"/>
                  <a:ea typeface="Arial" pitchFamily="127" charset="0"/>
                  <a:cs typeface="Calibri"/>
                </a:defRPr>
              </a:lvl1pPr>
            </a:lstStyle>
            <a:p>
              <a:pPr algn="ctr" defTabSz="457200">
                <a:lnSpc>
                  <a:spcPct val="90000"/>
                </a:lnSpc>
                <a:buNone/>
              </a:pPr>
              <a:r>
                <a:rPr lang="en-US" sz="500" i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Portal</a:t>
              </a:r>
            </a:p>
          </p:txBody>
        </p:sp>
        <p:sp>
          <p:nvSpPr>
            <p:cNvPr id="31" name="TextBox 104"/>
            <p:cNvSpPr txBox="1">
              <a:spLocks noChangeArrowheads="1"/>
            </p:cNvSpPr>
            <p:nvPr/>
          </p:nvSpPr>
          <p:spPr bwMode="auto">
            <a:xfrm>
              <a:off x="7061829" y="1926521"/>
              <a:ext cx="690562" cy="258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>
                <a:defRPr sz="1000" b="1" baseline="0">
                  <a:latin typeface="Calibri"/>
                  <a:ea typeface="Arial" pitchFamily="127" charset="0"/>
                  <a:cs typeface="Calibri"/>
                </a:defRPr>
              </a:lvl1pPr>
            </a:lstStyle>
            <a:p>
              <a:pPr defTabSz="457200">
                <a:lnSpc>
                  <a:spcPct val="90000"/>
                </a:lnSpc>
                <a:buNone/>
              </a:pPr>
              <a:r>
                <a:rPr lang="en-US" sz="500" i="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Motor de</a:t>
              </a:r>
              <a:br>
                <a:rPr lang="en-US" sz="500" i="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</a:br>
              <a:r>
                <a:rPr lang="en-US" sz="500" i="0" dirty="0" err="1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ayuda</a:t>
              </a:r>
              <a:endParaRPr lang="en-US" sz="500" i="0" dirty="0">
                <a:solidFill>
                  <a:schemeClr val="tx1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110"/>
            <p:cNvSpPr txBox="1">
              <a:spLocks noChangeArrowheads="1"/>
            </p:cNvSpPr>
            <p:nvPr/>
          </p:nvSpPr>
          <p:spPr bwMode="auto">
            <a:xfrm>
              <a:off x="4460166" y="4459163"/>
              <a:ext cx="566737" cy="18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>
                <a:defRPr sz="1000" b="1" baseline="0">
                  <a:latin typeface="Calibri"/>
                  <a:ea typeface="Arial" pitchFamily="127" charset="0"/>
                  <a:cs typeface="Calibri"/>
                </a:defRPr>
              </a:lvl1pPr>
            </a:lstStyle>
            <a:p>
              <a:pPr defTabSz="457200">
                <a:lnSpc>
                  <a:spcPct val="90000"/>
                </a:lnSpc>
                <a:buNone/>
              </a:pPr>
              <a:r>
                <a:rPr lang="en-US" sz="500" i="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BPMS</a:t>
              </a:r>
            </a:p>
          </p:txBody>
        </p:sp>
        <p:sp>
          <p:nvSpPr>
            <p:cNvPr id="33" name="Rectangle 84"/>
            <p:cNvSpPr>
              <a:spLocks noChangeArrowheads="1"/>
            </p:cNvSpPr>
            <p:nvPr/>
          </p:nvSpPr>
          <p:spPr bwMode="auto">
            <a:xfrm>
              <a:off x="909066" y="4234624"/>
              <a:ext cx="1518771" cy="351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defTabSz="457200">
                <a:lnSpc>
                  <a:spcPct val="90000"/>
                </a:lnSpc>
                <a:buNone/>
              </a:pPr>
              <a:r>
                <a:rPr lang="en-US" sz="800" b="1" i="0" baseline="0" dirty="0" err="1">
                  <a:solidFill>
                    <a:schemeClr val="tx1"/>
                  </a:solidFill>
                  <a:latin typeface="Calibri"/>
                  <a:ea typeface="Arial"/>
                  <a:cs typeface="Arial"/>
                </a:rPr>
                <a:t>Infraestructura</a:t>
              </a:r>
              <a:r>
                <a:rPr lang="en-US" sz="800" b="1" i="0" baseline="0" dirty="0">
                  <a:solidFill>
                    <a:schemeClr val="tx1"/>
                  </a:solidFill>
                  <a:latin typeface="Calibri"/>
                  <a:ea typeface="Arial"/>
                  <a:cs typeface="Arial"/>
                </a:rPr>
                <a:t/>
              </a:r>
              <a:br>
                <a:rPr lang="en-US" sz="800" b="1" i="0" baseline="0" dirty="0">
                  <a:solidFill>
                    <a:schemeClr val="tx1"/>
                  </a:solidFill>
                  <a:latin typeface="Calibri"/>
                  <a:ea typeface="Arial"/>
                  <a:cs typeface="Arial"/>
                </a:rPr>
              </a:br>
              <a:r>
                <a:rPr lang="en-US" sz="800" b="1" i="0" baseline="0" dirty="0" err="1">
                  <a:solidFill>
                    <a:schemeClr val="tx1"/>
                  </a:solidFill>
                  <a:latin typeface="Calibri"/>
                  <a:ea typeface="Arial"/>
                  <a:cs typeface="Arial"/>
                </a:rPr>
                <a:t>heredada</a:t>
              </a:r>
              <a:endParaRPr lang="en-US" sz="800" b="1" i="0" baseline="0" dirty="0">
                <a:solidFill>
                  <a:schemeClr val="tx1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34" name="Rectangle 52"/>
            <p:cNvSpPr>
              <a:spLocks noChangeArrowheads="1"/>
            </p:cNvSpPr>
            <p:nvPr/>
          </p:nvSpPr>
          <p:spPr bwMode="auto">
            <a:xfrm>
              <a:off x="7461702" y="3847461"/>
              <a:ext cx="1085323" cy="227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r" defTabSz="457200">
                <a:lnSpc>
                  <a:spcPct val="90000"/>
                </a:lnSpc>
                <a:buNone/>
              </a:pPr>
              <a:r>
                <a:rPr lang="en-US" sz="800" b="1" i="0" baseline="0" dirty="0" err="1">
                  <a:solidFill>
                    <a:schemeClr val="tx1"/>
                  </a:solidFill>
                  <a:latin typeface="Calibri"/>
                  <a:ea typeface="Arial"/>
                  <a:cs typeface="Arial"/>
                </a:rPr>
                <a:t>Internos</a:t>
              </a:r>
              <a:endParaRPr lang="en-US" sz="800" b="1" i="0" baseline="0" dirty="0">
                <a:solidFill>
                  <a:schemeClr val="tx1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35" name="Rectangle 52"/>
            <p:cNvSpPr>
              <a:spLocks noChangeArrowheads="1"/>
            </p:cNvSpPr>
            <p:nvPr/>
          </p:nvSpPr>
          <p:spPr bwMode="auto">
            <a:xfrm>
              <a:off x="591948" y="2380232"/>
              <a:ext cx="2424112" cy="227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defTabSz="457200">
                <a:lnSpc>
                  <a:spcPct val="90000"/>
                </a:lnSpc>
                <a:buNone/>
              </a:pPr>
              <a:r>
                <a:rPr lang="en-US" sz="800" b="1" i="0" baseline="0" dirty="0" err="1">
                  <a:solidFill>
                    <a:schemeClr val="tx1"/>
                  </a:solidFill>
                  <a:latin typeface="Calibri"/>
                  <a:ea typeface="Arial"/>
                  <a:cs typeface="Arial"/>
                </a:rPr>
                <a:t>Externos</a:t>
              </a:r>
              <a:endParaRPr lang="en-US" sz="800" b="1" i="0" baseline="0" dirty="0">
                <a:solidFill>
                  <a:schemeClr val="tx1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36" name="Rectangle 52"/>
            <p:cNvSpPr>
              <a:spLocks noChangeArrowheads="1"/>
            </p:cNvSpPr>
            <p:nvPr/>
          </p:nvSpPr>
          <p:spPr bwMode="auto">
            <a:xfrm>
              <a:off x="6566682" y="2207451"/>
              <a:ext cx="1066334" cy="351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defTabSz="457200">
                <a:lnSpc>
                  <a:spcPct val="90000"/>
                </a:lnSpc>
                <a:buNone/>
              </a:pPr>
              <a:r>
                <a:rPr lang="en-US" sz="800" b="1" i="0" baseline="0" dirty="0" err="1">
                  <a:solidFill>
                    <a:schemeClr val="tx1"/>
                  </a:solidFill>
                  <a:latin typeface="Calibri"/>
                  <a:ea typeface="Arial"/>
                  <a:cs typeface="Arial"/>
                </a:rPr>
                <a:t>Informática</a:t>
              </a:r>
              <a:r>
                <a:rPr lang="en-US" sz="800" b="1" i="0" baseline="0" dirty="0">
                  <a:solidFill>
                    <a:schemeClr val="tx1"/>
                  </a:solidFill>
                  <a:latin typeface="Calibri"/>
                  <a:ea typeface="Arial"/>
                  <a:cs typeface="Arial"/>
                </a:rPr>
                <a:t> en la </a:t>
              </a:r>
              <a:r>
                <a:rPr lang="en-US" sz="800" b="1" i="0" baseline="0" dirty="0" err="1">
                  <a:solidFill>
                    <a:schemeClr val="tx1"/>
                  </a:solidFill>
                  <a:latin typeface="Calibri"/>
                  <a:ea typeface="Arial"/>
                  <a:cs typeface="Arial"/>
                </a:rPr>
                <a:t>nube</a:t>
              </a:r>
              <a:endParaRPr lang="en-US" sz="800" b="1" i="0" baseline="0" dirty="0">
                <a:solidFill>
                  <a:schemeClr val="tx1"/>
                </a:solidFill>
                <a:latin typeface="Calibri"/>
                <a:ea typeface="Arial"/>
                <a:cs typeface="Arial"/>
              </a:endParaRPr>
            </a:p>
          </p:txBody>
        </p:sp>
        <p:pic>
          <p:nvPicPr>
            <p:cNvPr id="37" name="Picture 72"/>
            <p:cNvPicPr>
              <a:picLocks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6536120" y="4224766"/>
              <a:ext cx="330200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8" dir="4200042" algn="ctr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38" name="Picture 73"/>
            <p:cNvPicPr>
              <a:picLocks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2641820" y="4686974"/>
              <a:ext cx="306388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8" dir="4200042" algn="ctr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39" name="Picture 72"/>
            <p:cNvPicPr>
              <a:picLocks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7816410" y="1877261"/>
              <a:ext cx="330200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8" dir="4200042" algn="ctr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40" name="Picture 72"/>
            <p:cNvPicPr>
              <a:picLocks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3669863" y="4317341"/>
              <a:ext cx="330200" cy="28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8" dir="4200042" algn="ctr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41" name="Picture 1141" descr="icon_cycle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538663" y="4037686"/>
              <a:ext cx="407987" cy="407988"/>
            </a:xfrm>
            <a:prstGeom prst="rect">
              <a:avLst/>
            </a:prstGeom>
            <a:noFill/>
            <a:effectLst>
              <a:outerShdw blurRad="63500" dist="38098" dir="4200042" algn="ctr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42" name="Picture 63"/>
            <p:cNvPicPr>
              <a:picLocks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4151093" y="1649646"/>
              <a:ext cx="387350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8" dir="4200042" algn="ctr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43" name="Picture 63"/>
            <p:cNvPicPr>
              <a:picLocks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5765800" y="4745051"/>
              <a:ext cx="387350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8" dir="4200042" algn="ctr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44" name="Picture 1147" descr="icon_globe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420937" y="1814364"/>
              <a:ext cx="382587" cy="382587"/>
            </a:xfrm>
            <a:prstGeom prst="rect">
              <a:avLst/>
            </a:prstGeom>
            <a:noFill/>
            <a:effectLst>
              <a:outerShdw blurRad="63500" dist="38098" dir="4200042" algn="ctr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45" name="Picture 73"/>
            <p:cNvPicPr>
              <a:picLocks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777875" y="1904899"/>
              <a:ext cx="306388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8" dir="4200042" algn="ctr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46" name="Picture 1149" descr="icon_globescreen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005513" y="1958546"/>
              <a:ext cx="381000" cy="381000"/>
            </a:xfrm>
            <a:prstGeom prst="rect">
              <a:avLst/>
            </a:prstGeom>
            <a:noFill/>
            <a:effectLst>
              <a:outerShdw blurRad="63500" dist="38098" dir="4200042" algn="ctr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47" name="Picture 1155" descr="icon_buildin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304980" y="3520689"/>
              <a:ext cx="701675" cy="660400"/>
            </a:xfrm>
            <a:prstGeom prst="rect">
              <a:avLst/>
            </a:prstGeom>
            <a:noFill/>
            <a:effectLst>
              <a:outerShdw blurRad="63500" dist="38098" dir="4200042" algn="ctr" rotWithShape="0">
                <a:srgbClr val="000000">
                  <a:alpha val="52000"/>
                </a:srgbClr>
              </a:outerShdw>
            </a:effectLst>
          </p:spPr>
        </p:pic>
        <p:pic>
          <p:nvPicPr>
            <p:cNvPr id="48" name="Picture 1129" descr="icon_cycle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189788" y="1447871"/>
              <a:ext cx="407987" cy="407988"/>
            </a:xfrm>
            <a:prstGeom prst="rect">
              <a:avLst/>
            </a:prstGeom>
            <a:noFill/>
            <a:effectLst>
              <a:outerShdw blurRad="63500" dist="38098" dir="4200042" algn="ctr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49" name="Picture 1150" descr="icon_device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603178" y="1508799"/>
              <a:ext cx="309562" cy="446087"/>
            </a:xfrm>
            <a:prstGeom prst="rect">
              <a:avLst/>
            </a:prstGeom>
            <a:noFill/>
            <a:effectLst>
              <a:outerShdw blurRad="63500" dist="38098" dir="4200042" algn="ctr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50" name="Freeform 141"/>
            <p:cNvSpPr/>
            <p:nvPr/>
          </p:nvSpPr>
          <p:spPr>
            <a:xfrm>
              <a:off x="1008988" y="2417379"/>
              <a:ext cx="1755234" cy="2154621"/>
            </a:xfrm>
            <a:custGeom>
              <a:avLst/>
              <a:gdLst>
                <a:gd name="connsiteX0" fmla="*/ 0 w 1786759"/>
                <a:gd name="connsiteY0" fmla="*/ 0 h 2154621"/>
                <a:gd name="connsiteX1" fmla="*/ 683172 w 1786759"/>
                <a:gd name="connsiteY1" fmla="*/ 756745 h 2154621"/>
                <a:gd name="connsiteX2" fmla="*/ 1786759 w 1786759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1755228 w 1755228"/>
                <a:gd name="connsiteY1" fmla="*/ 2154621 h 2154621"/>
                <a:gd name="connsiteX0" fmla="*/ 7 w 1755235"/>
                <a:gd name="connsiteY0" fmla="*/ 0 h 2154621"/>
                <a:gd name="connsiteX1" fmla="*/ 1755235 w 1755235"/>
                <a:gd name="connsiteY1" fmla="*/ 2154621 h 2154621"/>
                <a:gd name="connsiteX0" fmla="*/ 6 w 1755234"/>
                <a:gd name="connsiteY0" fmla="*/ 0 h 2154621"/>
                <a:gd name="connsiteX1" fmla="*/ 1755234 w 1755234"/>
                <a:gd name="connsiteY1" fmla="*/ 2154621 h 215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5234" h="2154621">
                  <a:moveTo>
                    <a:pt x="6" y="0"/>
                  </a:moveTo>
                  <a:cubicBezTo>
                    <a:pt x="-3498" y="875862"/>
                    <a:pt x="1601083" y="1131614"/>
                    <a:pt x="1755234" y="2154621"/>
                  </a:cubicBezTo>
                </a:path>
              </a:pathLst>
            </a:custGeom>
            <a:noFill/>
            <a:ln w="19050">
              <a:solidFill>
                <a:srgbClr val="004B83">
                  <a:alpha val="65882"/>
                </a:srgbClr>
              </a:solidFill>
              <a:headEnd type="arrow" w="med" len="med"/>
              <a:tailEnd type="arrow" w="med" len="med"/>
            </a:ln>
            <a:effectLst>
              <a:outerShdw blurRad="762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050" b="1">
                <a:solidFill>
                  <a:schemeClr val="tx1"/>
                </a:solidFill>
              </a:endParaRPr>
            </a:p>
          </p:txBody>
        </p:sp>
        <p:sp>
          <p:nvSpPr>
            <p:cNvPr id="51" name="Freeform 142"/>
            <p:cNvSpPr/>
            <p:nvPr/>
          </p:nvSpPr>
          <p:spPr>
            <a:xfrm>
              <a:off x="1084263" y="1777415"/>
              <a:ext cx="441435" cy="94592"/>
            </a:xfrm>
            <a:custGeom>
              <a:avLst/>
              <a:gdLst>
                <a:gd name="connsiteX0" fmla="*/ 0 w 1786759"/>
                <a:gd name="connsiteY0" fmla="*/ 0 h 2154621"/>
                <a:gd name="connsiteX1" fmla="*/ 683172 w 1786759"/>
                <a:gd name="connsiteY1" fmla="*/ 756745 h 2154621"/>
                <a:gd name="connsiteX2" fmla="*/ 1786759 w 1786759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1755228 w 1755228"/>
                <a:gd name="connsiteY1" fmla="*/ 2154621 h 2154621"/>
                <a:gd name="connsiteX0" fmla="*/ 7 w 1755235"/>
                <a:gd name="connsiteY0" fmla="*/ 0 h 2154621"/>
                <a:gd name="connsiteX1" fmla="*/ 1755235 w 1755235"/>
                <a:gd name="connsiteY1" fmla="*/ 2154621 h 2154621"/>
                <a:gd name="connsiteX0" fmla="*/ 6 w 1755234"/>
                <a:gd name="connsiteY0" fmla="*/ 0 h 2154621"/>
                <a:gd name="connsiteX1" fmla="*/ 1755234 w 1755234"/>
                <a:gd name="connsiteY1" fmla="*/ 2154621 h 2154621"/>
                <a:gd name="connsiteX0" fmla="*/ 0 w 1755228"/>
                <a:gd name="connsiteY0" fmla="*/ 1478 h 2156099"/>
                <a:gd name="connsiteX1" fmla="*/ 1755228 w 1755228"/>
                <a:gd name="connsiteY1" fmla="*/ 2156099 h 2156099"/>
                <a:gd name="connsiteX0" fmla="*/ 0 w 441435"/>
                <a:gd name="connsiteY0" fmla="*/ 536101 h 536101"/>
                <a:gd name="connsiteX1" fmla="*/ 441435 w 441435"/>
                <a:gd name="connsiteY1" fmla="*/ 441509 h 536101"/>
                <a:gd name="connsiteX0" fmla="*/ 0 w 441435"/>
                <a:gd name="connsiteY0" fmla="*/ 94592 h 94592"/>
                <a:gd name="connsiteX1" fmla="*/ 441435 w 441435"/>
                <a:gd name="connsiteY1" fmla="*/ 0 h 9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1435" h="94592">
                  <a:moveTo>
                    <a:pt x="0" y="94592"/>
                  </a:moveTo>
                  <a:cubicBezTo>
                    <a:pt x="122620" y="45544"/>
                    <a:pt x="234732" y="7007"/>
                    <a:pt x="441435" y="0"/>
                  </a:cubicBezTo>
                </a:path>
              </a:pathLst>
            </a:custGeom>
            <a:noFill/>
            <a:ln w="19050">
              <a:solidFill>
                <a:srgbClr val="004B83">
                  <a:alpha val="65882"/>
                </a:srgbClr>
              </a:solidFill>
              <a:headEnd type="arrow" w="med" len="med"/>
              <a:tailEnd type="arrow" w="med" len="med"/>
            </a:ln>
            <a:effectLst>
              <a:outerShdw blurRad="762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050" b="1">
                <a:solidFill>
                  <a:schemeClr val="tx1"/>
                </a:solidFill>
              </a:endParaRPr>
            </a:p>
          </p:txBody>
        </p:sp>
        <p:sp>
          <p:nvSpPr>
            <p:cNvPr id="52" name="Freeform 143"/>
            <p:cNvSpPr/>
            <p:nvPr/>
          </p:nvSpPr>
          <p:spPr>
            <a:xfrm rot="1439399">
              <a:off x="1996334" y="1730119"/>
              <a:ext cx="441435" cy="94592"/>
            </a:xfrm>
            <a:custGeom>
              <a:avLst/>
              <a:gdLst>
                <a:gd name="connsiteX0" fmla="*/ 0 w 1786759"/>
                <a:gd name="connsiteY0" fmla="*/ 0 h 2154621"/>
                <a:gd name="connsiteX1" fmla="*/ 683172 w 1786759"/>
                <a:gd name="connsiteY1" fmla="*/ 756745 h 2154621"/>
                <a:gd name="connsiteX2" fmla="*/ 1786759 w 1786759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1755228 w 1755228"/>
                <a:gd name="connsiteY1" fmla="*/ 2154621 h 2154621"/>
                <a:gd name="connsiteX0" fmla="*/ 7 w 1755235"/>
                <a:gd name="connsiteY0" fmla="*/ 0 h 2154621"/>
                <a:gd name="connsiteX1" fmla="*/ 1755235 w 1755235"/>
                <a:gd name="connsiteY1" fmla="*/ 2154621 h 2154621"/>
                <a:gd name="connsiteX0" fmla="*/ 6 w 1755234"/>
                <a:gd name="connsiteY0" fmla="*/ 0 h 2154621"/>
                <a:gd name="connsiteX1" fmla="*/ 1755234 w 1755234"/>
                <a:gd name="connsiteY1" fmla="*/ 2154621 h 2154621"/>
                <a:gd name="connsiteX0" fmla="*/ 0 w 1755228"/>
                <a:gd name="connsiteY0" fmla="*/ 1478 h 2156099"/>
                <a:gd name="connsiteX1" fmla="*/ 1755228 w 1755228"/>
                <a:gd name="connsiteY1" fmla="*/ 2156099 h 2156099"/>
                <a:gd name="connsiteX0" fmla="*/ 0 w 441435"/>
                <a:gd name="connsiteY0" fmla="*/ 536101 h 536101"/>
                <a:gd name="connsiteX1" fmla="*/ 441435 w 441435"/>
                <a:gd name="connsiteY1" fmla="*/ 441509 h 536101"/>
                <a:gd name="connsiteX0" fmla="*/ 0 w 441435"/>
                <a:gd name="connsiteY0" fmla="*/ 94592 h 94592"/>
                <a:gd name="connsiteX1" fmla="*/ 441435 w 441435"/>
                <a:gd name="connsiteY1" fmla="*/ 0 h 9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1435" h="94592">
                  <a:moveTo>
                    <a:pt x="0" y="94592"/>
                  </a:moveTo>
                  <a:cubicBezTo>
                    <a:pt x="122620" y="45544"/>
                    <a:pt x="234732" y="7007"/>
                    <a:pt x="441435" y="0"/>
                  </a:cubicBezTo>
                </a:path>
              </a:pathLst>
            </a:custGeom>
            <a:noFill/>
            <a:ln w="19050">
              <a:solidFill>
                <a:srgbClr val="004B83">
                  <a:alpha val="65882"/>
                </a:srgbClr>
              </a:solidFill>
              <a:headEnd type="arrow" w="med" len="med"/>
              <a:tailEnd type="arrow" w="med" len="med"/>
            </a:ln>
            <a:effectLst>
              <a:outerShdw blurRad="762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050" b="1">
                <a:solidFill>
                  <a:schemeClr val="tx1"/>
                </a:solidFill>
              </a:endParaRPr>
            </a:p>
          </p:txBody>
        </p:sp>
        <p:sp>
          <p:nvSpPr>
            <p:cNvPr id="53" name="Freeform 144"/>
            <p:cNvSpPr/>
            <p:nvPr/>
          </p:nvSpPr>
          <p:spPr>
            <a:xfrm rot="11315605">
              <a:off x="2875072" y="1976732"/>
              <a:ext cx="441435" cy="94592"/>
            </a:xfrm>
            <a:custGeom>
              <a:avLst/>
              <a:gdLst>
                <a:gd name="connsiteX0" fmla="*/ 0 w 1786759"/>
                <a:gd name="connsiteY0" fmla="*/ 0 h 2154621"/>
                <a:gd name="connsiteX1" fmla="*/ 683172 w 1786759"/>
                <a:gd name="connsiteY1" fmla="*/ 756745 h 2154621"/>
                <a:gd name="connsiteX2" fmla="*/ 1786759 w 1786759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1755228 w 1755228"/>
                <a:gd name="connsiteY1" fmla="*/ 2154621 h 2154621"/>
                <a:gd name="connsiteX0" fmla="*/ 7 w 1755235"/>
                <a:gd name="connsiteY0" fmla="*/ 0 h 2154621"/>
                <a:gd name="connsiteX1" fmla="*/ 1755235 w 1755235"/>
                <a:gd name="connsiteY1" fmla="*/ 2154621 h 2154621"/>
                <a:gd name="connsiteX0" fmla="*/ 6 w 1755234"/>
                <a:gd name="connsiteY0" fmla="*/ 0 h 2154621"/>
                <a:gd name="connsiteX1" fmla="*/ 1755234 w 1755234"/>
                <a:gd name="connsiteY1" fmla="*/ 2154621 h 2154621"/>
                <a:gd name="connsiteX0" fmla="*/ 0 w 1755228"/>
                <a:gd name="connsiteY0" fmla="*/ 1478 h 2156099"/>
                <a:gd name="connsiteX1" fmla="*/ 1755228 w 1755228"/>
                <a:gd name="connsiteY1" fmla="*/ 2156099 h 2156099"/>
                <a:gd name="connsiteX0" fmla="*/ 0 w 441435"/>
                <a:gd name="connsiteY0" fmla="*/ 536101 h 536101"/>
                <a:gd name="connsiteX1" fmla="*/ 441435 w 441435"/>
                <a:gd name="connsiteY1" fmla="*/ 441509 h 536101"/>
                <a:gd name="connsiteX0" fmla="*/ 0 w 441435"/>
                <a:gd name="connsiteY0" fmla="*/ 94592 h 94592"/>
                <a:gd name="connsiteX1" fmla="*/ 441435 w 441435"/>
                <a:gd name="connsiteY1" fmla="*/ 0 h 9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1435" h="94592">
                  <a:moveTo>
                    <a:pt x="0" y="94592"/>
                  </a:moveTo>
                  <a:cubicBezTo>
                    <a:pt x="122620" y="45544"/>
                    <a:pt x="234732" y="7007"/>
                    <a:pt x="441435" y="0"/>
                  </a:cubicBezTo>
                </a:path>
              </a:pathLst>
            </a:custGeom>
            <a:noFill/>
            <a:ln w="19050">
              <a:solidFill>
                <a:srgbClr val="004B83">
                  <a:alpha val="65882"/>
                </a:srgbClr>
              </a:solidFill>
              <a:headEnd type="arrow" w="med" len="med"/>
              <a:tailEnd type="arrow" w="med" len="med"/>
            </a:ln>
            <a:effectLst>
              <a:outerShdw blurRad="762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050" b="1">
                <a:solidFill>
                  <a:schemeClr val="tx1"/>
                </a:solidFill>
              </a:endParaRPr>
            </a:p>
          </p:txBody>
        </p:sp>
        <p:sp>
          <p:nvSpPr>
            <p:cNvPr id="54" name="Freeform 145"/>
            <p:cNvSpPr/>
            <p:nvPr/>
          </p:nvSpPr>
          <p:spPr>
            <a:xfrm>
              <a:off x="3774994" y="1819456"/>
              <a:ext cx="370421" cy="79375"/>
            </a:xfrm>
            <a:custGeom>
              <a:avLst/>
              <a:gdLst>
                <a:gd name="connsiteX0" fmla="*/ 0 w 1786759"/>
                <a:gd name="connsiteY0" fmla="*/ 0 h 2154621"/>
                <a:gd name="connsiteX1" fmla="*/ 683172 w 1786759"/>
                <a:gd name="connsiteY1" fmla="*/ 756745 h 2154621"/>
                <a:gd name="connsiteX2" fmla="*/ 1786759 w 1786759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1755228 w 1755228"/>
                <a:gd name="connsiteY1" fmla="*/ 2154621 h 2154621"/>
                <a:gd name="connsiteX0" fmla="*/ 7 w 1755235"/>
                <a:gd name="connsiteY0" fmla="*/ 0 h 2154621"/>
                <a:gd name="connsiteX1" fmla="*/ 1755235 w 1755235"/>
                <a:gd name="connsiteY1" fmla="*/ 2154621 h 2154621"/>
                <a:gd name="connsiteX0" fmla="*/ 6 w 1755234"/>
                <a:gd name="connsiteY0" fmla="*/ 0 h 2154621"/>
                <a:gd name="connsiteX1" fmla="*/ 1755234 w 1755234"/>
                <a:gd name="connsiteY1" fmla="*/ 2154621 h 2154621"/>
                <a:gd name="connsiteX0" fmla="*/ 0 w 1755228"/>
                <a:gd name="connsiteY0" fmla="*/ 1478 h 2156099"/>
                <a:gd name="connsiteX1" fmla="*/ 1755228 w 1755228"/>
                <a:gd name="connsiteY1" fmla="*/ 2156099 h 2156099"/>
                <a:gd name="connsiteX0" fmla="*/ 0 w 441435"/>
                <a:gd name="connsiteY0" fmla="*/ 536101 h 536101"/>
                <a:gd name="connsiteX1" fmla="*/ 441435 w 441435"/>
                <a:gd name="connsiteY1" fmla="*/ 441509 h 536101"/>
                <a:gd name="connsiteX0" fmla="*/ 0 w 441435"/>
                <a:gd name="connsiteY0" fmla="*/ 94592 h 94592"/>
                <a:gd name="connsiteX1" fmla="*/ 441435 w 441435"/>
                <a:gd name="connsiteY1" fmla="*/ 0 h 9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1435" h="94592">
                  <a:moveTo>
                    <a:pt x="0" y="94592"/>
                  </a:moveTo>
                  <a:cubicBezTo>
                    <a:pt x="122620" y="45544"/>
                    <a:pt x="234732" y="7007"/>
                    <a:pt x="441435" y="0"/>
                  </a:cubicBezTo>
                </a:path>
              </a:pathLst>
            </a:custGeom>
            <a:noFill/>
            <a:ln w="19050">
              <a:solidFill>
                <a:srgbClr val="004B83">
                  <a:alpha val="65882"/>
                </a:srgbClr>
              </a:solidFill>
              <a:headEnd type="arrow" w="med" len="med"/>
              <a:tailEnd type="arrow" w="med" len="med"/>
            </a:ln>
            <a:effectLst>
              <a:outerShdw blurRad="762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050" b="1">
                <a:solidFill>
                  <a:schemeClr val="tx1"/>
                </a:solidFill>
              </a:endParaRPr>
            </a:p>
          </p:txBody>
        </p:sp>
        <p:grpSp>
          <p:nvGrpSpPr>
            <p:cNvPr id="55" name="Group 146"/>
            <p:cNvGrpSpPr/>
            <p:nvPr/>
          </p:nvGrpSpPr>
          <p:grpSpPr>
            <a:xfrm>
              <a:off x="2758253" y="3353474"/>
              <a:ext cx="436620" cy="416747"/>
              <a:chOff x="2948150" y="3531054"/>
              <a:chExt cx="436620" cy="416747"/>
            </a:xfrm>
          </p:grpSpPr>
          <p:pic>
            <p:nvPicPr>
              <p:cNvPr id="86" name="Picture 72"/>
              <p:cNvPicPr>
                <a:picLocks noChangeArrowheads="1"/>
              </p:cNvPicPr>
              <p:nvPr/>
            </p:nvPicPr>
            <p:blipFill>
              <a:blip r:embed="rId17" cstate="screen"/>
              <a:srcRect/>
              <a:stretch>
                <a:fillRect/>
              </a:stretch>
            </p:blipFill>
            <p:spPr bwMode="auto">
              <a:xfrm>
                <a:off x="3143470" y="3531054"/>
                <a:ext cx="241300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38098" dir="4200042" algn="ctr" rotWithShape="0">
                  <a:srgbClr val="000000">
                    <a:alpha val="50000"/>
                  </a:srgbClr>
                </a:outerShdw>
              </a:effectLst>
            </p:spPr>
          </p:pic>
          <p:pic>
            <p:nvPicPr>
              <p:cNvPr id="87" name="Picture 72"/>
              <p:cNvPicPr>
                <a:picLocks noChangeArrowheads="1"/>
              </p:cNvPicPr>
              <p:nvPr/>
            </p:nvPicPr>
            <p:blipFill>
              <a:blip r:embed="rId17" cstate="screen"/>
              <a:srcRect/>
              <a:stretch>
                <a:fillRect/>
              </a:stretch>
            </p:blipFill>
            <p:spPr bwMode="auto">
              <a:xfrm>
                <a:off x="2948150" y="3622526"/>
                <a:ext cx="241300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38098" dir="4200042" algn="ctr" rotWithShape="0">
                  <a:srgbClr val="000000">
                    <a:alpha val="50000"/>
                  </a:srgbClr>
                </a:outerShdw>
              </a:effectLst>
            </p:spPr>
          </p:pic>
          <p:pic>
            <p:nvPicPr>
              <p:cNvPr id="88" name="Picture 72"/>
              <p:cNvPicPr>
                <a:picLocks noChangeArrowheads="1"/>
              </p:cNvPicPr>
              <p:nvPr/>
            </p:nvPicPr>
            <p:blipFill>
              <a:blip r:embed="rId17" cstate="screen"/>
              <a:srcRect/>
              <a:stretch>
                <a:fillRect/>
              </a:stretch>
            </p:blipFill>
            <p:spPr bwMode="auto">
              <a:xfrm>
                <a:off x="3046575" y="3738251"/>
                <a:ext cx="241300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38098" dir="4200042" algn="ctr" rotWithShape="0">
                  <a:srgbClr val="000000">
                    <a:alpha val="50000"/>
                  </a:srgbClr>
                </a:outerShdw>
              </a:effectLst>
            </p:spPr>
          </p:pic>
        </p:grpSp>
        <p:sp>
          <p:nvSpPr>
            <p:cNvPr id="56" name="Freeform 147"/>
            <p:cNvSpPr/>
            <p:nvPr/>
          </p:nvSpPr>
          <p:spPr>
            <a:xfrm>
              <a:off x="3216824" y="2242351"/>
              <a:ext cx="882869" cy="1072056"/>
            </a:xfrm>
            <a:custGeom>
              <a:avLst/>
              <a:gdLst>
                <a:gd name="connsiteX0" fmla="*/ 0 w 1786759"/>
                <a:gd name="connsiteY0" fmla="*/ 0 h 2154621"/>
                <a:gd name="connsiteX1" fmla="*/ 683172 w 1786759"/>
                <a:gd name="connsiteY1" fmla="*/ 756745 h 2154621"/>
                <a:gd name="connsiteX2" fmla="*/ 1786759 w 1786759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1755228 w 1755228"/>
                <a:gd name="connsiteY1" fmla="*/ 2154621 h 2154621"/>
                <a:gd name="connsiteX0" fmla="*/ 7 w 1755235"/>
                <a:gd name="connsiteY0" fmla="*/ 0 h 2154621"/>
                <a:gd name="connsiteX1" fmla="*/ 1755235 w 1755235"/>
                <a:gd name="connsiteY1" fmla="*/ 2154621 h 2154621"/>
                <a:gd name="connsiteX0" fmla="*/ 6 w 1755234"/>
                <a:gd name="connsiteY0" fmla="*/ 0 h 2154621"/>
                <a:gd name="connsiteX1" fmla="*/ 1755234 w 1755234"/>
                <a:gd name="connsiteY1" fmla="*/ 2154621 h 2154621"/>
                <a:gd name="connsiteX0" fmla="*/ 5 w 1786586"/>
                <a:gd name="connsiteY0" fmla="*/ 0 h 2154621"/>
                <a:gd name="connsiteX1" fmla="*/ 1755233 w 1786586"/>
                <a:gd name="connsiteY1" fmla="*/ 2154621 h 2154621"/>
                <a:gd name="connsiteX0" fmla="*/ 945931 w 945931"/>
                <a:gd name="connsiteY0" fmla="*/ 0 h 1061545"/>
                <a:gd name="connsiteX1" fmla="*/ 0 w 945931"/>
                <a:gd name="connsiteY1" fmla="*/ 1061545 h 1061545"/>
                <a:gd name="connsiteX0" fmla="*/ 945931 w 945931"/>
                <a:gd name="connsiteY0" fmla="*/ 0 h 1061545"/>
                <a:gd name="connsiteX1" fmla="*/ 0 w 945931"/>
                <a:gd name="connsiteY1" fmla="*/ 1061545 h 1061545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2869" h="1072056">
                  <a:moveTo>
                    <a:pt x="882869" y="0"/>
                  </a:moveTo>
                  <a:cubicBezTo>
                    <a:pt x="490482" y="423917"/>
                    <a:pt x="318815" y="606099"/>
                    <a:pt x="0" y="1072056"/>
                  </a:cubicBezTo>
                </a:path>
              </a:pathLst>
            </a:custGeom>
            <a:noFill/>
            <a:ln w="19050">
              <a:solidFill>
                <a:srgbClr val="004B83">
                  <a:alpha val="65882"/>
                </a:srgbClr>
              </a:solidFill>
              <a:headEnd type="arrow" w="med" len="med"/>
              <a:tailEnd type="arrow" w="med" len="med"/>
            </a:ln>
            <a:effectLst>
              <a:outerShdw blurRad="762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050" b="1">
                <a:solidFill>
                  <a:schemeClr val="tx1"/>
                </a:solidFill>
              </a:endParaRPr>
            </a:p>
          </p:txBody>
        </p:sp>
        <p:sp>
          <p:nvSpPr>
            <p:cNvPr id="57" name="Freeform 148"/>
            <p:cNvSpPr/>
            <p:nvPr/>
          </p:nvSpPr>
          <p:spPr>
            <a:xfrm rot="16838503">
              <a:off x="5385630" y="2418284"/>
              <a:ext cx="540783" cy="802154"/>
            </a:xfrm>
            <a:custGeom>
              <a:avLst/>
              <a:gdLst>
                <a:gd name="connsiteX0" fmla="*/ 0 w 1786759"/>
                <a:gd name="connsiteY0" fmla="*/ 0 h 2154621"/>
                <a:gd name="connsiteX1" fmla="*/ 683172 w 1786759"/>
                <a:gd name="connsiteY1" fmla="*/ 756745 h 2154621"/>
                <a:gd name="connsiteX2" fmla="*/ 1786759 w 1786759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1755228 w 1755228"/>
                <a:gd name="connsiteY1" fmla="*/ 2154621 h 2154621"/>
                <a:gd name="connsiteX0" fmla="*/ 7 w 1755235"/>
                <a:gd name="connsiteY0" fmla="*/ 0 h 2154621"/>
                <a:gd name="connsiteX1" fmla="*/ 1755235 w 1755235"/>
                <a:gd name="connsiteY1" fmla="*/ 2154621 h 2154621"/>
                <a:gd name="connsiteX0" fmla="*/ 6 w 1755234"/>
                <a:gd name="connsiteY0" fmla="*/ 0 h 2154621"/>
                <a:gd name="connsiteX1" fmla="*/ 1755234 w 1755234"/>
                <a:gd name="connsiteY1" fmla="*/ 2154621 h 2154621"/>
                <a:gd name="connsiteX0" fmla="*/ 5 w 1786586"/>
                <a:gd name="connsiteY0" fmla="*/ 0 h 2154621"/>
                <a:gd name="connsiteX1" fmla="*/ 1755233 w 1786586"/>
                <a:gd name="connsiteY1" fmla="*/ 2154621 h 2154621"/>
                <a:gd name="connsiteX0" fmla="*/ 945931 w 945931"/>
                <a:gd name="connsiteY0" fmla="*/ 0 h 1061545"/>
                <a:gd name="connsiteX1" fmla="*/ 0 w 945931"/>
                <a:gd name="connsiteY1" fmla="*/ 1061545 h 1061545"/>
                <a:gd name="connsiteX0" fmla="*/ 945931 w 945931"/>
                <a:gd name="connsiteY0" fmla="*/ 0 h 1061545"/>
                <a:gd name="connsiteX1" fmla="*/ 0 w 945931"/>
                <a:gd name="connsiteY1" fmla="*/ 1061545 h 1061545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2869" h="1072056">
                  <a:moveTo>
                    <a:pt x="882869" y="0"/>
                  </a:moveTo>
                  <a:cubicBezTo>
                    <a:pt x="490482" y="423917"/>
                    <a:pt x="318815" y="606099"/>
                    <a:pt x="0" y="1072056"/>
                  </a:cubicBezTo>
                </a:path>
              </a:pathLst>
            </a:custGeom>
            <a:noFill/>
            <a:ln w="19050">
              <a:solidFill>
                <a:srgbClr val="004B83">
                  <a:alpha val="65882"/>
                </a:srgbClr>
              </a:solidFill>
              <a:headEnd type="arrow" w="med" len="med"/>
              <a:tailEnd type="arrow" w="med" len="med"/>
            </a:ln>
            <a:effectLst>
              <a:outerShdw blurRad="762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050" b="1">
                <a:solidFill>
                  <a:schemeClr val="tx1"/>
                </a:solidFill>
              </a:endParaRPr>
            </a:p>
          </p:txBody>
        </p:sp>
        <p:sp>
          <p:nvSpPr>
            <p:cNvPr id="58" name="Freeform 149"/>
            <p:cNvSpPr/>
            <p:nvPr/>
          </p:nvSpPr>
          <p:spPr>
            <a:xfrm rot="16838503">
              <a:off x="5066042" y="1461174"/>
              <a:ext cx="1234987" cy="2363079"/>
            </a:xfrm>
            <a:custGeom>
              <a:avLst/>
              <a:gdLst>
                <a:gd name="connsiteX0" fmla="*/ 0 w 1786759"/>
                <a:gd name="connsiteY0" fmla="*/ 0 h 2154621"/>
                <a:gd name="connsiteX1" fmla="*/ 683172 w 1786759"/>
                <a:gd name="connsiteY1" fmla="*/ 756745 h 2154621"/>
                <a:gd name="connsiteX2" fmla="*/ 1786759 w 1786759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1755228 w 1755228"/>
                <a:gd name="connsiteY1" fmla="*/ 2154621 h 2154621"/>
                <a:gd name="connsiteX0" fmla="*/ 7 w 1755235"/>
                <a:gd name="connsiteY0" fmla="*/ 0 h 2154621"/>
                <a:gd name="connsiteX1" fmla="*/ 1755235 w 1755235"/>
                <a:gd name="connsiteY1" fmla="*/ 2154621 h 2154621"/>
                <a:gd name="connsiteX0" fmla="*/ 6 w 1755234"/>
                <a:gd name="connsiteY0" fmla="*/ 0 h 2154621"/>
                <a:gd name="connsiteX1" fmla="*/ 1755234 w 1755234"/>
                <a:gd name="connsiteY1" fmla="*/ 2154621 h 2154621"/>
                <a:gd name="connsiteX0" fmla="*/ 5 w 1786586"/>
                <a:gd name="connsiteY0" fmla="*/ 0 h 2154621"/>
                <a:gd name="connsiteX1" fmla="*/ 1755233 w 1786586"/>
                <a:gd name="connsiteY1" fmla="*/ 2154621 h 2154621"/>
                <a:gd name="connsiteX0" fmla="*/ 945931 w 945931"/>
                <a:gd name="connsiteY0" fmla="*/ 0 h 1061545"/>
                <a:gd name="connsiteX1" fmla="*/ 0 w 945931"/>
                <a:gd name="connsiteY1" fmla="*/ 1061545 h 1061545"/>
                <a:gd name="connsiteX0" fmla="*/ 945931 w 945931"/>
                <a:gd name="connsiteY0" fmla="*/ 0 h 1061545"/>
                <a:gd name="connsiteX1" fmla="*/ 0 w 945931"/>
                <a:gd name="connsiteY1" fmla="*/ 1061545 h 1061545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  <a:gd name="connsiteX0" fmla="*/ 882869 w 884475"/>
                <a:gd name="connsiteY0" fmla="*/ 0 h 1072056"/>
                <a:gd name="connsiteX1" fmla="*/ 0 w 884475"/>
                <a:gd name="connsiteY1" fmla="*/ 1072056 h 1072056"/>
                <a:gd name="connsiteX0" fmla="*/ 882869 w 884186"/>
                <a:gd name="connsiteY0" fmla="*/ 0 h 1072056"/>
                <a:gd name="connsiteX1" fmla="*/ 0 w 884186"/>
                <a:gd name="connsiteY1" fmla="*/ 1072056 h 10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186" h="1072056">
                  <a:moveTo>
                    <a:pt x="882869" y="0"/>
                  </a:moveTo>
                  <a:cubicBezTo>
                    <a:pt x="919558" y="605709"/>
                    <a:pt x="179149" y="496585"/>
                    <a:pt x="0" y="1072056"/>
                  </a:cubicBezTo>
                </a:path>
              </a:pathLst>
            </a:custGeom>
            <a:noFill/>
            <a:ln w="19050">
              <a:solidFill>
                <a:srgbClr val="004B83">
                  <a:alpha val="65882"/>
                </a:srgbClr>
              </a:solidFill>
              <a:headEnd type="arrow" w="med" len="med"/>
              <a:tailEnd type="arrow" w="med" len="med"/>
            </a:ln>
            <a:effectLst>
              <a:outerShdw blurRad="762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050" b="1">
                <a:solidFill>
                  <a:schemeClr val="tx1"/>
                </a:solidFill>
              </a:endParaRPr>
            </a:p>
          </p:txBody>
        </p:sp>
        <p:pic>
          <p:nvPicPr>
            <p:cNvPr id="59" name="Picture 83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953000" y="1752834"/>
              <a:ext cx="358775" cy="358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63500" dist="38098" dir="4200042" algn="ctr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60" name="Picture 63"/>
            <p:cNvPicPr>
              <a:picLocks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6052755" y="3137029"/>
              <a:ext cx="387350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8" dir="4200042" algn="ctr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61" name="Freeform 152"/>
            <p:cNvSpPr/>
            <p:nvPr/>
          </p:nvSpPr>
          <p:spPr>
            <a:xfrm rot="16838503">
              <a:off x="3979877" y="878242"/>
              <a:ext cx="849837" cy="3300373"/>
            </a:xfrm>
            <a:custGeom>
              <a:avLst/>
              <a:gdLst>
                <a:gd name="connsiteX0" fmla="*/ 0 w 1786759"/>
                <a:gd name="connsiteY0" fmla="*/ 0 h 2154621"/>
                <a:gd name="connsiteX1" fmla="*/ 683172 w 1786759"/>
                <a:gd name="connsiteY1" fmla="*/ 756745 h 2154621"/>
                <a:gd name="connsiteX2" fmla="*/ 1786759 w 1786759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1755228 w 1755228"/>
                <a:gd name="connsiteY1" fmla="*/ 2154621 h 2154621"/>
                <a:gd name="connsiteX0" fmla="*/ 7 w 1755235"/>
                <a:gd name="connsiteY0" fmla="*/ 0 h 2154621"/>
                <a:gd name="connsiteX1" fmla="*/ 1755235 w 1755235"/>
                <a:gd name="connsiteY1" fmla="*/ 2154621 h 2154621"/>
                <a:gd name="connsiteX0" fmla="*/ 6 w 1755234"/>
                <a:gd name="connsiteY0" fmla="*/ 0 h 2154621"/>
                <a:gd name="connsiteX1" fmla="*/ 1755234 w 1755234"/>
                <a:gd name="connsiteY1" fmla="*/ 2154621 h 2154621"/>
                <a:gd name="connsiteX0" fmla="*/ 5 w 1786586"/>
                <a:gd name="connsiteY0" fmla="*/ 0 h 2154621"/>
                <a:gd name="connsiteX1" fmla="*/ 1755233 w 1786586"/>
                <a:gd name="connsiteY1" fmla="*/ 2154621 h 2154621"/>
                <a:gd name="connsiteX0" fmla="*/ 945931 w 945931"/>
                <a:gd name="connsiteY0" fmla="*/ 0 h 1061545"/>
                <a:gd name="connsiteX1" fmla="*/ 0 w 945931"/>
                <a:gd name="connsiteY1" fmla="*/ 1061545 h 1061545"/>
                <a:gd name="connsiteX0" fmla="*/ 945931 w 945931"/>
                <a:gd name="connsiteY0" fmla="*/ 0 h 1061545"/>
                <a:gd name="connsiteX1" fmla="*/ 0 w 945931"/>
                <a:gd name="connsiteY1" fmla="*/ 1061545 h 1061545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  <a:gd name="connsiteX0" fmla="*/ 882869 w 884475"/>
                <a:gd name="connsiteY0" fmla="*/ 0 h 1072056"/>
                <a:gd name="connsiteX1" fmla="*/ 0 w 884475"/>
                <a:gd name="connsiteY1" fmla="*/ 1072056 h 1072056"/>
                <a:gd name="connsiteX0" fmla="*/ 882869 w 884186"/>
                <a:gd name="connsiteY0" fmla="*/ 0 h 1072056"/>
                <a:gd name="connsiteX1" fmla="*/ 0 w 884186"/>
                <a:gd name="connsiteY1" fmla="*/ 1072056 h 1072056"/>
                <a:gd name="connsiteX0" fmla="*/ 882869 w 940554"/>
                <a:gd name="connsiteY0" fmla="*/ 0 h 1072056"/>
                <a:gd name="connsiteX1" fmla="*/ 0 w 940554"/>
                <a:gd name="connsiteY1" fmla="*/ 1072056 h 1072056"/>
                <a:gd name="connsiteX0" fmla="*/ 523932 w 604990"/>
                <a:gd name="connsiteY0" fmla="*/ 0 h 1456265"/>
                <a:gd name="connsiteX1" fmla="*/ 0 w 604990"/>
                <a:gd name="connsiteY1" fmla="*/ 1456265 h 1456265"/>
                <a:gd name="connsiteX0" fmla="*/ 524373 w 591125"/>
                <a:gd name="connsiteY0" fmla="*/ 0 h 1456265"/>
                <a:gd name="connsiteX1" fmla="*/ 441 w 591125"/>
                <a:gd name="connsiteY1" fmla="*/ 1456265 h 1456265"/>
                <a:gd name="connsiteX0" fmla="*/ 542828 w 608439"/>
                <a:gd name="connsiteY0" fmla="*/ 0 h 1497277"/>
                <a:gd name="connsiteX1" fmla="*/ 432 w 608439"/>
                <a:gd name="connsiteY1" fmla="*/ 1497277 h 149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8439" h="1497277">
                  <a:moveTo>
                    <a:pt x="542828" y="0"/>
                  </a:moveTo>
                  <a:cubicBezTo>
                    <a:pt x="849968" y="665689"/>
                    <a:pt x="-22169" y="577101"/>
                    <a:pt x="432" y="1497277"/>
                  </a:cubicBezTo>
                </a:path>
              </a:pathLst>
            </a:custGeom>
            <a:noFill/>
            <a:ln w="19050">
              <a:solidFill>
                <a:srgbClr val="004B83">
                  <a:alpha val="65882"/>
                </a:srgbClr>
              </a:solidFill>
              <a:headEnd type="arrow" w="med" len="med"/>
              <a:tailEnd type="arrow" w="med" len="med"/>
            </a:ln>
            <a:effectLst>
              <a:outerShdw blurRad="762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050" b="1">
                <a:solidFill>
                  <a:schemeClr val="tx1"/>
                </a:solidFill>
              </a:endParaRPr>
            </a:p>
          </p:txBody>
        </p:sp>
        <p:pic>
          <p:nvPicPr>
            <p:cNvPr id="62" name="Picture 1146" descr="icon_screen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3416243" y="1731651"/>
              <a:ext cx="361950" cy="361950"/>
            </a:xfrm>
            <a:prstGeom prst="rect">
              <a:avLst/>
            </a:prstGeom>
            <a:noFill/>
            <a:effectLst>
              <a:outerShdw blurRad="63500" dist="38098" dir="4200042" algn="ctr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63" name="Rectangle 52"/>
            <p:cNvSpPr>
              <a:spLocks noChangeArrowheads="1"/>
            </p:cNvSpPr>
            <p:nvPr/>
          </p:nvSpPr>
          <p:spPr bwMode="auto">
            <a:xfrm>
              <a:off x="3171633" y="2380232"/>
              <a:ext cx="2405062" cy="227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defTabSz="457200">
                <a:lnSpc>
                  <a:spcPct val="90000"/>
                </a:lnSpc>
                <a:buNone/>
              </a:pPr>
              <a:r>
                <a:rPr lang="en-US" sz="800" b="1" i="0" baseline="0">
                  <a:solidFill>
                    <a:schemeClr val="tx1"/>
                  </a:solidFill>
                  <a:latin typeface="Calibri"/>
                  <a:ea typeface="Arial"/>
                  <a:cs typeface="Arial"/>
                </a:rPr>
                <a:t>Partners</a:t>
              </a:r>
            </a:p>
          </p:txBody>
        </p:sp>
        <p:sp>
          <p:nvSpPr>
            <p:cNvPr id="64" name="Freeform 155"/>
            <p:cNvSpPr/>
            <p:nvPr/>
          </p:nvSpPr>
          <p:spPr>
            <a:xfrm rot="16564894">
              <a:off x="6460295" y="2507379"/>
              <a:ext cx="547305" cy="158078"/>
            </a:xfrm>
            <a:custGeom>
              <a:avLst/>
              <a:gdLst>
                <a:gd name="connsiteX0" fmla="*/ 0 w 1786759"/>
                <a:gd name="connsiteY0" fmla="*/ 0 h 2154621"/>
                <a:gd name="connsiteX1" fmla="*/ 683172 w 1786759"/>
                <a:gd name="connsiteY1" fmla="*/ 756745 h 2154621"/>
                <a:gd name="connsiteX2" fmla="*/ 1786759 w 1786759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1755228 w 1755228"/>
                <a:gd name="connsiteY1" fmla="*/ 2154621 h 2154621"/>
                <a:gd name="connsiteX0" fmla="*/ 7 w 1755235"/>
                <a:gd name="connsiteY0" fmla="*/ 0 h 2154621"/>
                <a:gd name="connsiteX1" fmla="*/ 1755235 w 1755235"/>
                <a:gd name="connsiteY1" fmla="*/ 2154621 h 2154621"/>
                <a:gd name="connsiteX0" fmla="*/ 6 w 1755234"/>
                <a:gd name="connsiteY0" fmla="*/ 0 h 2154621"/>
                <a:gd name="connsiteX1" fmla="*/ 1755234 w 1755234"/>
                <a:gd name="connsiteY1" fmla="*/ 2154621 h 2154621"/>
                <a:gd name="connsiteX0" fmla="*/ 0 w 1755228"/>
                <a:gd name="connsiteY0" fmla="*/ 1478 h 2156099"/>
                <a:gd name="connsiteX1" fmla="*/ 1755228 w 1755228"/>
                <a:gd name="connsiteY1" fmla="*/ 2156099 h 2156099"/>
                <a:gd name="connsiteX0" fmla="*/ 0 w 441435"/>
                <a:gd name="connsiteY0" fmla="*/ 536101 h 536101"/>
                <a:gd name="connsiteX1" fmla="*/ 441435 w 441435"/>
                <a:gd name="connsiteY1" fmla="*/ 441509 h 536101"/>
                <a:gd name="connsiteX0" fmla="*/ 0 w 441435"/>
                <a:gd name="connsiteY0" fmla="*/ 94592 h 94592"/>
                <a:gd name="connsiteX1" fmla="*/ 441435 w 441435"/>
                <a:gd name="connsiteY1" fmla="*/ 0 h 9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1435" h="94592">
                  <a:moveTo>
                    <a:pt x="0" y="94592"/>
                  </a:moveTo>
                  <a:cubicBezTo>
                    <a:pt x="122620" y="45544"/>
                    <a:pt x="234732" y="7007"/>
                    <a:pt x="441435" y="0"/>
                  </a:cubicBezTo>
                </a:path>
              </a:pathLst>
            </a:custGeom>
            <a:noFill/>
            <a:ln w="19050">
              <a:solidFill>
                <a:srgbClr val="004B83">
                  <a:alpha val="65882"/>
                </a:srgbClr>
              </a:solidFill>
              <a:headEnd type="arrow" w="med" len="med"/>
              <a:tailEnd type="arrow" w="med" len="med"/>
            </a:ln>
            <a:effectLst>
              <a:outerShdw blurRad="762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050" b="1">
                <a:solidFill>
                  <a:schemeClr val="tx1"/>
                </a:solidFill>
              </a:endParaRPr>
            </a:p>
          </p:txBody>
        </p:sp>
        <p:sp>
          <p:nvSpPr>
            <p:cNvPr id="65" name="Freeform 156"/>
            <p:cNvSpPr/>
            <p:nvPr/>
          </p:nvSpPr>
          <p:spPr>
            <a:xfrm rot="4344588" flipH="1">
              <a:off x="7699371" y="2613287"/>
              <a:ext cx="653540" cy="230983"/>
            </a:xfrm>
            <a:custGeom>
              <a:avLst/>
              <a:gdLst>
                <a:gd name="connsiteX0" fmla="*/ 0 w 1786759"/>
                <a:gd name="connsiteY0" fmla="*/ 0 h 2154621"/>
                <a:gd name="connsiteX1" fmla="*/ 683172 w 1786759"/>
                <a:gd name="connsiteY1" fmla="*/ 756745 h 2154621"/>
                <a:gd name="connsiteX2" fmla="*/ 1786759 w 1786759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1755228 w 1755228"/>
                <a:gd name="connsiteY1" fmla="*/ 2154621 h 2154621"/>
                <a:gd name="connsiteX0" fmla="*/ 7 w 1755235"/>
                <a:gd name="connsiteY0" fmla="*/ 0 h 2154621"/>
                <a:gd name="connsiteX1" fmla="*/ 1755235 w 1755235"/>
                <a:gd name="connsiteY1" fmla="*/ 2154621 h 2154621"/>
                <a:gd name="connsiteX0" fmla="*/ 6 w 1755234"/>
                <a:gd name="connsiteY0" fmla="*/ 0 h 2154621"/>
                <a:gd name="connsiteX1" fmla="*/ 1755234 w 1755234"/>
                <a:gd name="connsiteY1" fmla="*/ 2154621 h 2154621"/>
                <a:gd name="connsiteX0" fmla="*/ 0 w 1755228"/>
                <a:gd name="connsiteY0" fmla="*/ 1478 h 2156099"/>
                <a:gd name="connsiteX1" fmla="*/ 1755228 w 1755228"/>
                <a:gd name="connsiteY1" fmla="*/ 2156099 h 2156099"/>
                <a:gd name="connsiteX0" fmla="*/ 0 w 441435"/>
                <a:gd name="connsiteY0" fmla="*/ 536101 h 536101"/>
                <a:gd name="connsiteX1" fmla="*/ 441435 w 441435"/>
                <a:gd name="connsiteY1" fmla="*/ 441509 h 536101"/>
                <a:gd name="connsiteX0" fmla="*/ 0 w 441435"/>
                <a:gd name="connsiteY0" fmla="*/ 94592 h 94592"/>
                <a:gd name="connsiteX1" fmla="*/ 441435 w 441435"/>
                <a:gd name="connsiteY1" fmla="*/ 0 h 9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1435" h="94592">
                  <a:moveTo>
                    <a:pt x="0" y="94592"/>
                  </a:moveTo>
                  <a:cubicBezTo>
                    <a:pt x="122620" y="45544"/>
                    <a:pt x="234732" y="7007"/>
                    <a:pt x="441435" y="0"/>
                  </a:cubicBezTo>
                </a:path>
              </a:pathLst>
            </a:custGeom>
            <a:noFill/>
            <a:ln w="19050">
              <a:solidFill>
                <a:srgbClr val="004B83">
                  <a:alpha val="65882"/>
                </a:srgbClr>
              </a:solidFill>
              <a:headEnd type="arrow" w="med" len="med"/>
              <a:tailEnd type="arrow" w="med" len="med"/>
            </a:ln>
            <a:effectLst>
              <a:outerShdw blurRad="762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050" b="1">
                <a:solidFill>
                  <a:schemeClr val="tx1"/>
                </a:solidFill>
              </a:endParaRPr>
            </a:p>
          </p:txBody>
        </p:sp>
        <p:sp>
          <p:nvSpPr>
            <p:cNvPr id="66" name="Freeform 157"/>
            <p:cNvSpPr/>
            <p:nvPr/>
          </p:nvSpPr>
          <p:spPr>
            <a:xfrm rot="16838503">
              <a:off x="6725852" y="3345671"/>
              <a:ext cx="602563" cy="1327087"/>
            </a:xfrm>
            <a:custGeom>
              <a:avLst/>
              <a:gdLst>
                <a:gd name="connsiteX0" fmla="*/ 0 w 1786759"/>
                <a:gd name="connsiteY0" fmla="*/ 0 h 2154621"/>
                <a:gd name="connsiteX1" fmla="*/ 683172 w 1786759"/>
                <a:gd name="connsiteY1" fmla="*/ 756745 h 2154621"/>
                <a:gd name="connsiteX2" fmla="*/ 1786759 w 1786759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1755228 w 1755228"/>
                <a:gd name="connsiteY1" fmla="*/ 2154621 h 2154621"/>
                <a:gd name="connsiteX0" fmla="*/ 7 w 1755235"/>
                <a:gd name="connsiteY0" fmla="*/ 0 h 2154621"/>
                <a:gd name="connsiteX1" fmla="*/ 1755235 w 1755235"/>
                <a:gd name="connsiteY1" fmla="*/ 2154621 h 2154621"/>
                <a:gd name="connsiteX0" fmla="*/ 6 w 1755234"/>
                <a:gd name="connsiteY0" fmla="*/ 0 h 2154621"/>
                <a:gd name="connsiteX1" fmla="*/ 1755234 w 1755234"/>
                <a:gd name="connsiteY1" fmla="*/ 2154621 h 2154621"/>
                <a:gd name="connsiteX0" fmla="*/ 5 w 1786586"/>
                <a:gd name="connsiteY0" fmla="*/ 0 h 2154621"/>
                <a:gd name="connsiteX1" fmla="*/ 1755233 w 1786586"/>
                <a:gd name="connsiteY1" fmla="*/ 2154621 h 2154621"/>
                <a:gd name="connsiteX0" fmla="*/ 945931 w 945931"/>
                <a:gd name="connsiteY0" fmla="*/ 0 h 1061545"/>
                <a:gd name="connsiteX1" fmla="*/ 0 w 945931"/>
                <a:gd name="connsiteY1" fmla="*/ 1061545 h 1061545"/>
                <a:gd name="connsiteX0" fmla="*/ 945931 w 945931"/>
                <a:gd name="connsiteY0" fmla="*/ 0 h 1061545"/>
                <a:gd name="connsiteX1" fmla="*/ 0 w 945931"/>
                <a:gd name="connsiteY1" fmla="*/ 1061545 h 1061545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  <a:gd name="connsiteX0" fmla="*/ 983730 w 983730"/>
                <a:gd name="connsiteY0" fmla="*/ 0 h 1773614"/>
                <a:gd name="connsiteX1" fmla="*/ 0 w 983730"/>
                <a:gd name="connsiteY1" fmla="*/ 1773614 h 1773614"/>
                <a:gd name="connsiteX0" fmla="*/ 983730 w 983730"/>
                <a:gd name="connsiteY0" fmla="*/ 0 h 1773614"/>
                <a:gd name="connsiteX1" fmla="*/ 0 w 983730"/>
                <a:gd name="connsiteY1" fmla="*/ 1773614 h 1773614"/>
                <a:gd name="connsiteX0" fmla="*/ 983730 w 983730"/>
                <a:gd name="connsiteY0" fmla="*/ 0 h 1773614"/>
                <a:gd name="connsiteX1" fmla="*/ 0 w 983730"/>
                <a:gd name="connsiteY1" fmla="*/ 1773614 h 1773614"/>
                <a:gd name="connsiteX0" fmla="*/ 983730 w 983730"/>
                <a:gd name="connsiteY0" fmla="*/ 0 h 1773614"/>
                <a:gd name="connsiteX1" fmla="*/ 0 w 983730"/>
                <a:gd name="connsiteY1" fmla="*/ 1773614 h 17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3730" h="1773614">
                  <a:moveTo>
                    <a:pt x="983730" y="0"/>
                  </a:moveTo>
                  <a:cubicBezTo>
                    <a:pt x="366797" y="358408"/>
                    <a:pt x="660282" y="1197965"/>
                    <a:pt x="0" y="1773614"/>
                  </a:cubicBezTo>
                </a:path>
              </a:pathLst>
            </a:custGeom>
            <a:noFill/>
            <a:ln w="19050">
              <a:solidFill>
                <a:srgbClr val="004B83">
                  <a:alpha val="65882"/>
                </a:srgbClr>
              </a:solidFill>
              <a:headEnd type="arrow" w="med" len="med"/>
              <a:tailEnd type="arrow" w="med" len="med"/>
            </a:ln>
            <a:effectLst>
              <a:outerShdw blurRad="762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050" b="1">
                <a:solidFill>
                  <a:schemeClr val="tx1"/>
                </a:solidFill>
              </a:endParaRPr>
            </a:p>
          </p:txBody>
        </p:sp>
        <p:sp>
          <p:nvSpPr>
            <p:cNvPr id="67" name="Freeform 158"/>
            <p:cNvSpPr/>
            <p:nvPr/>
          </p:nvSpPr>
          <p:spPr>
            <a:xfrm rot="16838503">
              <a:off x="6150271" y="2977838"/>
              <a:ext cx="2033967" cy="469770"/>
            </a:xfrm>
            <a:custGeom>
              <a:avLst/>
              <a:gdLst>
                <a:gd name="connsiteX0" fmla="*/ 0 w 1786759"/>
                <a:gd name="connsiteY0" fmla="*/ 0 h 2154621"/>
                <a:gd name="connsiteX1" fmla="*/ 683172 w 1786759"/>
                <a:gd name="connsiteY1" fmla="*/ 756745 h 2154621"/>
                <a:gd name="connsiteX2" fmla="*/ 1786759 w 1786759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1755228 w 1755228"/>
                <a:gd name="connsiteY1" fmla="*/ 2154621 h 2154621"/>
                <a:gd name="connsiteX0" fmla="*/ 7 w 1755235"/>
                <a:gd name="connsiteY0" fmla="*/ 0 h 2154621"/>
                <a:gd name="connsiteX1" fmla="*/ 1755235 w 1755235"/>
                <a:gd name="connsiteY1" fmla="*/ 2154621 h 2154621"/>
                <a:gd name="connsiteX0" fmla="*/ 6 w 1755234"/>
                <a:gd name="connsiteY0" fmla="*/ 0 h 2154621"/>
                <a:gd name="connsiteX1" fmla="*/ 1755234 w 1755234"/>
                <a:gd name="connsiteY1" fmla="*/ 2154621 h 2154621"/>
                <a:gd name="connsiteX0" fmla="*/ 5 w 1786586"/>
                <a:gd name="connsiteY0" fmla="*/ 0 h 2154621"/>
                <a:gd name="connsiteX1" fmla="*/ 1755233 w 1786586"/>
                <a:gd name="connsiteY1" fmla="*/ 2154621 h 2154621"/>
                <a:gd name="connsiteX0" fmla="*/ 945931 w 945931"/>
                <a:gd name="connsiteY0" fmla="*/ 0 h 1061545"/>
                <a:gd name="connsiteX1" fmla="*/ 0 w 945931"/>
                <a:gd name="connsiteY1" fmla="*/ 1061545 h 1061545"/>
                <a:gd name="connsiteX0" fmla="*/ 945931 w 945931"/>
                <a:gd name="connsiteY0" fmla="*/ 0 h 1061545"/>
                <a:gd name="connsiteX1" fmla="*/ 0 w 945931"/>
                <a:gd name="connsiteY1" fmla="*/ 1061545 h 1061545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  <a:gd name="connsiteX0" fmla="*/ 983730 w 983730"/>
                <a:gd name="connsiteY0" fmla="*/ 0 h 1773614"/>
                <a:gd name="connsiteX1" fmla="*/ 0 w 983730"/>
                <a:gd name="connsiteY1" fmla="*/ 1773614 h 1773614"/>
                <a:gd name="connsiteX0" fmla="*/ 983730 w 983730"/>
                <a:gd name="connsiteY0" fmla="*/ 0 h 1773614"/>
                <a:gd name="connsiteX1" fmla="*/ 0 w 983730"/>
                <a:gd name="connsiteY1" fmla="*/ 1773614 h 1773614"/>
                <a:gd name="connsiteX0" fmla="*/ 983730 w 983730"/>
                <a:gd name="connsiteY0" fmla="*/ 0 h 1773614"/>
                <a:gd name="connsiteX1" fmla="*/ 0 w 983730"/>
                <a:gd name="connsiteY1" fmla="*/ 1773614 h 1773614"/>
                <a:gd name="connsiteX0" fmla="*/ 983730 w 983730"/>
                <a:gd name="connsiteY0" fmla="*/ 0 h 1773614"/>
                <a:gd name="connsiteX1" fmla="*/ 0 w 983730"/>
                <a:gd name="connsiteY1" fmla="*/ 1773614 h 1773614"/>
                <a:gd name="connsiteX0" fmla="*/ 3276352 w 3276352"/>
                <a:gd name="connsiteY0" fmla="*/ 667734 h 724928"/>
                <a:gd name="connsiteX1" fmla="*/ 0 w 3276352"/>
                <a:gd name="connsiteY1" fmla="*/ 135573 h 724928"/>
                <a:gd name="connsiteX0" fmla="*/ 3276352 w 3276352"/>
                <a:gd name="connsiteY0" fmla="*/ 660048 h 750056"/>
                <a:gd name="connsiteX1" fmla="*/ 0 w 3276352"/>
                <a:gd name="connsiteY1" fmla="*/ 127887 h 750056"/>
                <a:gd name="connsiteX0" fmla="*/ 3320606 w 3320606"/>
                <a:gd name="connsiteY0" fmla="*/ 627063 h 718832"/>
                <a:gd name="connsiteX1" fmla="*/ 0 w 3320606"/>
                <a:gd name="connsiteY1" fmla="*/ 130293 h 718832"/>
                <a:gd name="connsiteX0" fmla="*/ 3320606 w 3320606"/>
                <a:gd name="connsiteY0" fmla="*/ 509487 h 627834"/>
                <a:gd name="connsiteX1" fmla="*/ 0 w 3320606"/>
                <a:gd name="connsiteY1" fmla="*/ 12717 h 62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20606" h="627834">
                  <a:moveTo>
                    <a:pt x="3320606" y="509487"/>
                  </a:moveTo>
                  <a:cubicBezTo>
                    <a:pt x="2136640" y="983701"/>
                    <a:pt x="1004112" y="-129871"/>
                    <a:pt x="0" y="12717"/>
                  </a:cubicBezTo>
                </a:path>
              </a:pathLst>
            </a:custGeom>
            <a:noFill/>
            <a:ln w="19050">
              <a:solidFill>
                <a:srgbClr val="004B83">
                  <a:alpha val="65882"/>
                </a:srgbClr>
              </a:solidFill>
              <a:headEnd type="arrow" w="med" len="med"/>
              <a:tailEnd type="arrow" w="med" len="med"/>
            </a:ln>
            <a:effectLst>
              <a:outerShdw blurRad="762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050" b="1">
                <a:solidFill>
                  <a:schemeClr val="tx1"/>
                </a:solidFill>
              </a:endParaRPr>
            </a:p>
          </p:txBody>
        </p:sp>
        <p:sp>
          <p:nvSpPr>
            <p:cNvPr id="68" name="TextBox 114"/>
            <p:cNvSpPr txBox="1">
              <a:spLocks noChangeArrowheads="1"/>
            </p:cNvSpPr>
            <p:nvPr/>
          </p:nvSpPr>
          <p:spPr bwMode="auto">
            <a:xfrm>
              <a:off x="7021916" y="2926448"/>
              <a:ext cx="681596" cy="336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>
                <a:defRPr sz="1000" b="1" baseline="0">
                  <a:latin typeface="Calibri"/>
                  <a:ea typeface="Arial" pitchFamily="127" charset="0"/>
                  <a:cs typeface="Calibri"/>
                </a:defRPr>
              </a:lvl1pPr>
            </a:lstStyle>
            <a:p>
              <a:pPr algn="l" defTabSz="457200">
                <a:lnSpc>
                  <a:spcPct val="90000"/>
                </a:lnSpc>
                <a:buNone/>
              </a:pPr>
              <a:r>
                <a:rPr lang="en-US" sz="500" i="0" dirty="0" err="1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Contenido</a:t>
              </a:r>
              <a:endParaRPr lang="en-US" sz="500" i="0" dirty="0">
                <a:solidFill>
                  <a:schemeClr val="tx1"/>
                </a:solidFill>
                <a:latin typeface="Calibri"/>
                <a:ea typeface="+mn-ea"/>
                <a:cs typeface="+mn-cs"/>
              </a:endParaRPr>
            </a:p>
            <a:p>
              <a:pPr algn="l" defTabSz="457200">
                <a:lnSpc>
                  <a:spcPct val="90000"/>
                </a:lnSpc>
                <a:buNone/>
              </a:pPr>
              <a:r>
                <a:rPr lang="en-US" sz="500" i="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Base de </a:t>
              </a:r>
              <a:r>
                <a:rPr lang="en-US" sz="500" i="0" dirty="0" err="1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datos</a:t>
              </a:r>
              <a:endParaRPr lang="en-US" sz="500" i="0" dirty="0">
                <a:solidFill>
                  <a:schemeClr val="tx1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9" name="Group 160"/>
            <p:cNvGrpSpPr/>
            <p:nvPr/>
          </p:nvGrpSpPr>
          <p:grpSpPr>
            <a:xfrm>
              <a:off x="6662900" y="2826950"/>
              <a:ext cx="436620" cy="416747"/>
              <a:chOff x="2948150" y="3531054"/>
              <a:chExt cx="436620" cy="416747"/>
            </a:xfrm>
          </p:grpSpPr>
          <p:pic>
            <p:nvPicPr>
              <p:cNvPr id="83" name="Picture 72"/>
              <p:cNvPicPr>
                <a:picLocks noChangeArrowheads="1"/>
              </p:cNvPicPr>
              <p:nvPr/>
            </p:nvPicPr>
            <p:blipFill>
              <a:blip r:embed="rId17" cstate="screen"/>
              <a:srcRect/>
              <a:stretch>
                <a:fillRect/>
              </a:stretch>
            </p:blipFill>
            <p:spPr bwMode="auto">
              <a:xfrm>
                <a:off x="3143470" y="3531054"/>
                <a:ext cx="241300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38098" dir="4200042" algn="ctr" rotWithShape="0">
                  <a:srgbClr val="000000">
                    <a:alpha val="50000"/>
                  </a:srgbClr>
                </a:outerShdw>
              </a:effectLst>
            </p:spPr>
          </p:pic>
          <p:pic>
            <p:nvPicPr>
              <p:cNvPr id="84" name="Picture 72"/>
              <p:cNvPicPr>
                <a:picLocks noChangeArrowheads="1"/>
              </p:cNvPicPr>
              <p:nvPr/>
            </p:nvPicPr>
            <p:blipFill>
              <a:blip r:embed="rId17" cstate="screen"/>
              <a:srcRect/>
              <a:stretch>
                <a:fillRect/>
              </a:stretch>
            </p:blipFill>
            <p:spPr bwMode="auto">
              <a:xfrm>
                <a:off x="2948150" y="3622526"/>
                <a:ext cx="241300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38098" dir="4200042" algn="ctr" rotWithShape="0">
                  <a:srgbClr val="000000">
                    <a:alpha val="50000"/>
                  </a:srgbClr>
                </a:outerShdw>
              </a:effectLst>
            </p:spPr>
          </p:pic>
          <p:pic>
            <p:nvPicPr>
              <p:cNvPr id="85" name="Picture 72"/>
              <p:cNvPicPr>
                <a:picLocks noChangeArrowheads="1"/>
              </p:cNvPicPr>
              <p:nvPr/>
            </p:nvPicPr>
            <p:blipFill>
              <a:blip r:embed="rId17" cstate="screen"/>
              <a:srcRect/>
              <a:stretch>
                <a:fillRect/>
              </a:stretch>
            </p:blipFill>
            <p:spPr bwMode="auto">
              <a:xfrm>
                <a:off x="3046575" y="3738251"/>
                <a:ext cx="241300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38098" dir="4200042" algn="ctr" rotWithShape="0">
                  <a:srgbClr val="000000">
                    <a:alpha val="50000"/>
                  </a:srgbClr>
                </a:outerShdw>
              </a:effectLst>
            </p:spPr>
          </p:pic>
        </p:grpSp>
        <p:sp>
          <p:nvSpPr>
            <p:cNvPr id="70" name="TextBox 104"/>
            <p:cNvSpPr txBox="1">
              <a:spLocks noChangeArrowheads="1"/>
            </p:cNvSpPr>
            <p:nvPr/>
          </p:nvSpPr>
          <p:spPr bwMode="auto">
            <a:xfrm>
              <a:off x="6589062" y="3447509"/>
              <a:ext cx="690562" cy="258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>
                <a:defRPr sz="1000" b="1" baseline="0">
                  <a:latin typeface="Calibri"/>
                  <a:ea typeface="Arial" pitchFamily="127" charset="0"/>
                  <a:cs typeface="Calibri"/>
                </a:defRPr>
              </a:lvl1pPr>
            </a:lstStyle>
            <a:p>
              <a:pPr algn="r" defTabSz="457200">
                <a:lnSpc>
                  <a:spcPct val="90000"/>
                </a:lnSpc>
                <a:buNone/>
              </a:pPr>
              <a:r>
                <a:rPr lang="en-US" sz="500" i="0" dirty="0" err="1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Reglas</a:t>
              </a:r>
              <a:r>
                <a:rPr lang="en-US" sz="500" i="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 de </a:t>
              </a:r>
              <a:r>
                <a:rPr lang="en-US" sz="500" i="0" dirty="0" err="1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negocio</a:t>
              </a:r>
              <a:endParaRPr lang="en-US" sz="500" i="0" dirty="0">
                <a:solidFill>
                  <a:schemeClr val="tx1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1" name="Picture 1140" descr="icon_cycle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235663" y="3378596"/>
              <a:ext cx="407987" cy="407988"/>
            </a:xfrm>
            <a:prstGeom prst="rect">
              <a:avLst/>
            </a:prstGeom>
            <a:noFill/>
            <a:effectLst>
              <a:outerShdw blurRad="63500" dist="38098" dir="4200042" algn="ctr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72" name="Freeform 163"/>
            <p:cNvSpPr/>
            <p:nvPr/>
          </p:nvSpPr>
          <p:spPr>
            <a:xfrm rot="11315605">
              <a:off x="6800118" y="4676634"/>
              <a:ext cx="672974" cy="242148"/>
            </a:xfrm>
            <a:custGeom>
              <a:avLst/>
              <a:gdLst>
                <a:gd name="connsiteX0" fmla="*/ 0 w 1786759"/>
                <a:gd name="connsiteY0" fmla="*/ 0 h 2154621"/>
                <a:gd name="connsiteX1" fmla="*/ 683172 w 1786759"/>
                <a:gd name="connsiteY1" fmla="*/ 756745 h 2154621"/>
                <a:gd name="connsiteX2" fmla="*/ 1786759 w 1786759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1755228 w 1755228"/>
                <a:gd name="connsiteY1" fmla="*/ 2154621 h 2154621"/>
                <a:gd name="connsiteX0" fmla="*/ 7 w 1755235"/>
                <a:gd name="connsiteY0" fmla="*/ 0 h 2154621"/>
                <a:gd name="connsiteX1" fmla="*/ 1755235 w 1755235"/>
                <a:gd name="connsiteY1" fmla="*/ 2154621 h 2154621"/>
                <a:gd name="connsiteX0" fmla="*/ 6 w 1755234"/>
                <a:gd name="connsiteY0" fmla="*/ 0 h 2154621"/>
                <a:gd name="connsiteX1" fmla="*/ 1755234 w 1755234"/>
                <a:gd name="connsiteY1" fmla="*/ 2154621 h 2154621"/>
                <a:gd name="connsiteX0" fmla="*/ 0 w 1755228"/>
                <a:gd name="connsiteY0" fmla="*/ 1478 h 2156099"/>
                <a:gd name="connsiteX1" fmla="*/ 1755228 w 1755228"/>
                <a:gd name="connsiteY1" fmla="*/ 2156099 h 2156099"/>
                <a:gd name="connsiteX0" fmla="*/ 0 w 441435"/>
                <a:gd name="connsiteY0" fmla="*/ 536101 h 536101"/>
                <a:gd name="connsiteX1" fmla="*/ 441435 w 441435"/>
                <a:gd name="connsiteY1" fmla="*/ 441509 h 536101"/>
                <a:gd name="connsiteX0" fmla="*/ 0 w 441435"/>
                <a:gd name="connsiteY0" fmla="*/ 94592 h 94592"/>
                <a:gd name="connsiteX1" fmla="*/ 441435 w 441435"/>
                <a:gd name="connsiteY1" fmla="*/ 0 h 9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1435" h="94592">
                  <a:moveTo>
                    <a:pt x="0" y="94592"/>
                  </a:moveTo>
                  <a:cubicBezTo>
                    <a:pt x="122620" y="45544"/>
                    <a:pt x="234732" y="7007"/>
                    <a:pt x="441435" y="0"/>
                  </a:cubicBezTo>
                </a:path>
              </a:pathLst>
            </a:custGeom>
            <a:noFill/>
            <a:ln w="19050">
              <a:solidFill>
                <a:srgbClr val="004B83">
                  <a:alpha val="65882"/>
                </a:srgbClr>
              </a:solidFill>
              <a:headEnd type="arrow" w="med" len="med"/>
              <a:tailEnd type="arrow" w="med" len="med"/>
            </a:ln>
            <a:effectLst>
              <a:outerShdw blurRad="762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050" b="1">
                <a:solidFill>
                  <a:schemeClr val="tx1"/>
                </a:solidFill>
              </a:endParaRPr>
            </a:p>
          </p:txBody>
        </p:sp>
        <p:sp>
          <p:nvSpPr>
            <p:cNvPr id="73" name="Freeform 164"/>
            <p:cNvSpPr/>
            <p:nvPr/>
          </p:nvSpPr>
          <p:spPr>
            <a:xfrm rot="17255412">
              <a:off x="7396006" y="3847902"/>
              <a:ext cx="751145" cy="242994"/>
            </a:xfrm>
            <a:custGeom>
              <a:avLst/>
              <a:gdLst>
                <a:gd name="connsiteX0" fmla="*/ 0 w 1786759"/>
                <a:gd name="connsiteY0" fmla="*/ 0 h 2154621"/>
                <a:gd name="connsiteX1" fmla="*/ 683172 w 1786759"/>
                <a:gd name="connsiteY1" fmla="*/ 756745 h 2154621"/>
                <a:gd name="connsiteX2" fmla="*/ 1786759 w 1786759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1755228 w 1755228"/>
                <a:gd name="connsiteY1" fmla="*/ 2154621 h 2154621"/>
                <a:gd name="connsiteX0" fmla="*/ 7 w 1755235"/>
                <a:gd name="connsiteY0" fmla="*/ 0 h 2154621"/>
                <a:gd name="connsiteX1" fmla="*/ 1755235 w 1755235"/>
                <a:gd name="connsiteY1" fmla="*/ 2154621 h 2154621"/>
                <a:gd name="connsiteX0" fmla="*/ 6 w 1755234"/>
                <a:gd name="connsiteY0" fmla="*/ 0 h 2154621"/>
                <a:gd name="connsiteX1" fmla="*/ 1755234 w 1755234"/>
                <a:gd name="connsiteY1" fmla="*/ 2154621 h 2154621"/>
                <a:gd name="connsiteX0" fmla="*/ 0 w 1755228"/>
                <a:gd name="connsiteY0" fmla="*/ 1478 h 2156099"/>
                <a:gd name="connsiteX1" fmla="*/ 1755228 w 1755228"/>
                <a:gd name="connsiteY1" fmla="*/ 2156099 h 2156099"/>
                <a:gd name="connsiteX0" fmla="*/ 0 w 441435"/>
                <a:gd name="connsiteY0" fmla="*/ 536101 h 536101"/>
                <a:gd name="connsiteX1" fmla="*/ 441435 w 441435"/>
                <a:gd name="connsiteY1" fmla="*/ 441509 h 536101"/>
                <a:gd name="connsiteX0" fmla="*/ 0 w 441435"/>
                <a:gd name="connsiteY0" fmla="*/ 94592 h 94592"/>
                <a:gd name="connsiteX1" fmla="*/ 441435 w 441435"/>
                <a:gd name="connsiteY1" fmla="*/ 0 h 94592"/>
                <a:gd name="connsiteX0" fmla="*/ 0 w 444243"/>
                <a:gd name="connsiteY0" fmla="*/ 119407 h 119407"/>
                <a:gd name="connsiteX1" fmla="*/ 444243 w 444243"/>
                <a:gd name="connsiteY1" fmla="*/ 0 h 119407"/>
                <a:gd name="connsiteX0" fmla="*/ 0 w 444243"/>
                <a:gd name="connsiteY0" fmla="*/ 124954 h 124954"/>
                <a:gd name="connsiteX1" fmla="*/ 444243 w 444243"/>
                <a:gd name="connsiteY1" fmla="*/ 5547 h 124954"/>
                <a:gd name="connsiteX0" fmla="*/ 0 w 453984"/>
                <a:gd name="connsiteY0" fmla="*/ 59944 h 59944"/>
                <a:gd name="connsiteX1" fmla="*/ 453984 w 453984"/>
                <a:gd name="connsiteY1" fmla="*/ 12344 h 59944"/>
                <a:gd name="connsiteX0" fmla="*/ 0 w 453984"/>
                <a:gd name="connsiteY0" fmla="*/ 58668 h 58668"/>
                <a:gd name="connsiteX1" fmla="*/ 453984 w 453984"/>
                <a:gd name="connsiteY1" fmla="*/ 11068 h 58668"/>
                <a:gd name="connsiteX0" fmla="*/ 0 w 453984"/>
                <a:gd name="connsiteY0" fmla="*/ 67237 h 67237"/>
                <a:gd name="connsiteX1" fmla="*/ 453984 w 453984"/>
                <a:gd name="connsiteY1" fmla="*/ 19637 h 6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3984" h="67237">
                  <a:moveTo>
                    <a:pt x="0" y="67237"/>
                  </a:moveTo>
                  <a:cubicBezTo>
                    <a:pt x="88207" y="26235"/>
                    <a:pt x="241084" y="-30424"/>
                    <a:pt x="453984" y="19637"/>
                  </a:cubicBezTo>
                </a:path>
              </a:pathLst>
            </a:custGeom>
            <a:noFill/>
            <a:ln w="19050">
              <a:solidFill>
                <a:srgbClr val="004B83">
                  <a:alpha val="65882"/>
                </a:srgbClr>
              </a:solidFill>
              <a:headEnd type="arrow" w="med" len="med"/>
              <a:tailEnd type="arrow" w="med" len="med"/>
            </a:ln>
            <a:effectLst>
              <a:outerShdw blurRad="762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050" b="1">
                <a:solidFill>
                  <a:schemeClr val="tx1"/>
                </a:solidFill>
              </a:endParaRPr>
            </a:p>
          </p:txBody>
        </p:sp>
        <p:sp>
          <p:nvSpPr>
            <p:cNvPr id="74" name="Freeform 165"/>
            <p:cNvSpPr/>
            <p:nvPr/>
          </p:nvSpPr>
          <p:spPr>
            <a:xfrm>
              <a:off x="3031613" y="4506794"/>
              <a:ext cx="577602" cy="172944"/>
            </a:xfrm>
            <a:custGeom>
              <a:avLst/>
              <a:gdLst>
                <a:gd name="connsiteX0" fmla="*/ 0 w 1786759"/>
                <a:gd name="connsiteY0" fmla="*/ 0 h 2154621"/>
                <a:gd name="connsiteX1" fmla="*/ 683172 w 1786759"/>
                <a:gd name="connsiteY1" fmla="*/ 756745 h 2154621"/>
                <a:gd name="connsiteX2" fmla="*/ 1786759 w 1786759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1755228 w 1755228"/>
                <a:gd name="connsiteY1" fmla="*/ 2154621 h 2154621"/>
                <a:gd name="connsiteX0" fmla="*/ 7 w 1755235"/>
                <a:gd name="connsiteY0" fmla="*/ 0 h 2154621"/>
                <a:gd name="connsiteX1" fmla="*/ 1755235 w 1755235"/>
                <a:gd name="connsiteY1" fmla="*/ 2154621 h 2154621"/>
                <a:gd name="connsiteX0" fmla="*/ 6 w 1755234"/>
                <a:gd name="connsiteY0" fmla="*/ 0 h 2154621"/>
                <a:gd name="connsiteX1" fmla="*/ 1755234 w 1755234"/>
                <a:gd name="connsiteY1" fmla="*/ 2154621 h 2154621"/>
                <a:gd name="connsiteX0" fmla="*/ 0 w 1755228"/>
                <a:gd name="connsiteY0" fmla="*/ 1478 h 2156099"/>
                <a:gd name="connsiteX1" fmla="*/ 1755228 w 1755228"/>
                <a:gd name="connsiteY1" fmla="*/ 2156099 h 2156099"/>
                <a:gd name="connsiteX0" fmla="*/ 0 w 441435"/>
                <a:gd name="connsiteY0" fmla="*/ 536101 h 536101"/>
                <a:gd name="connsiteX1" fmla="*/ 441435 w 441435"/>
                <a:gd name="connsiteY1" fmla="*/ 441509 h 536101"/>
                <a:gd name="connsiteX0" fmla="*/ 0 w 441435"/>
                <a:gd name="connsiteY0" fmla="*/ 94592 h 94592"/>
                <a:gd name="connsiteX1" fmla="*/ 441435 w 441435"/>
                <a:gd name="connsiteY1" fmla="*/ 0 h 9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1435" h="94592">
                  <a:moveTo>
                    <a:pt x="0" y="94592"/>
                  </a:moveTo>
                  <a:cubicBezTo>
                    <a:pt x="122620" y="45544"/>
                    <a:pt x="234732" y="7007"/>
                    <a:pt x="441435" y="0"/>
                  </a:cubicBezTo>
                </a:path>
              </a:pathLst>
            </a:custGeom>
            <a:noFill/>
            <a:ln w="19050">
              <a:solidFill>
                <a:srgbClr val="004B83">
                  <a:alpha val="65882"/>
                </a:srgbClr>
              </a:solidFill>
              <a:headEnd type="arrow" w="med" len="med"/>
              <a:tailEnd type="arrow" w="med" len="med"/>
            </a:ln>
            <a:effectLst>
              <a:outerShdw blurRad="762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050" b="1">
                <a:solidFill>
                  <a:schemeClr val="tx1"/>
                </a:solidFill>
              </a:endParaRPr>
            </a:p>
          </p:txBody>
        </p:sp>
        <p:sp>
          <p:nvSpPr>
            <p:cNvPr id="75" name="Freeform 166"/>
            <p:cNvSpPr/>
            <p:nvPr/>
          </p:nvSpPr>
          <p:spPr>
            <a:xfrm rot="13729323">
              <a:off x="2967513" y="4087250"/>
              <a:ext cx="681172" cy="209173"/>
            </a:xfrm>
            <a:custGeom>
              <a:avLst/>
              <a:gdLst>
                <a:gd name="connsiteX0" fmla="*/ 0 w 1786759"/>
                <a:gd name="connsiteY0" fmla="*/ 0 h 2154621"/>
                <a:gd name="connsiteX1" fmla="*/ 683172 w 1786759"/>
                <a:gd name="connsiteY1" fmla="*/ 756745 h 2154621"/>
                <a:gd name="connsiteX2" fmla="*/ 1786759 w 1786759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1755228 w 1755228"/>
                <a:gd name="connsiteY1" fmla="*/ 2154621 h 2154621"/>
                <a:gd name="connsiteX0" fmla="*/ 7 w 1755235"/>
                <a:gd name="connsiteY0" fmla="*/ 0 h 2154621"/>
                <a:gd name="connsiteX1" fmla="*/ 1755235 w 1755235"/>
                <a:gd name="connsiteY1" fmla="*/ 2154621 h 2154621"/>
                <a:gd name="connsiteX0" fmla="*/ 6 w 1755234"/>
                <a:gd name="connsiteY0" fmla="*/ 0 h 2154621"/>
                <a:gd name="connsiteX1" fmla="*/ 1755234 w 1755234"/>
                <a:gd name="connsiteY1" fmla="*/ 2154621 h 2154621"/>
                <a:gd name="connsiteX0" fmla="*/ 0 w 1755228"/>
                <a:gd name="connsiteY0" fmla="*/ 1478 h 2156099"/>
                <a:gd name="connsiteX1" fmla="*/ 1755228 w 1755228"/>
                <a:gd name="connsiteY1" fmla="*/ 2156099 h 2156099"/>
                <a:gd name="connsiteX0" fmla="*/ 0 w 441435"/>
                <a:gd name="connsiteY0" fmla="*/ 536101 h 536101"/>
                <a:gd name="connsiteX1" fmla="*/ 441435 w 441435"/>
                <a:gd name="connsiteY1" fmla="*/ 441509 h 536101"/>
                <a:gd name="connsiteX0" fmla="*/ 0 w 441435"/>
                <a:gd name="connsiteY0" fmla="*/ 94592 h 94592"/>
                <a:gd name="connsiteX1" fmla="*/ 441435 w 441435"/>
                <a:gd name="connsiteY1" fmla="*/ 0 h 94592"/>
                <a:gd name="connsiteX0" fmla="*/ 0 w 383103"/>
                <a:gd name="connsiteY0" fmla="*/ 75798 h 75798"/>
                <a:gd name="connsiteX1" fmla="*/ 383103 w 383103"/>
                <a:gd name="connsiteY1" fmla="*/ 0 h 75798"/>
                <a:gd name="connsiteX0" fmla="*/ 0 w 383103"/>
                <a:gd name="connsiteY0" fmla="*/ 87429 h 87429"/>
                <a:gd name="connsiteX1" fmla="*/ 383103 w 383103"/>
                <a:gd name="connsiteY1" fmla="*/ 11631 h 87429"/>
                <a:gd name="connsiteX0" fmla="*/ 0 w 530404"/>
                <a:gd name="connsiteY0" fmla="*/ 217112 h 217112"/>
                <a:gd name="connsiteX1" fmla="*/ 530404 w 530404"/>
                <a:gd name="connsiteY1" fmla="*/ 4849 h 217112"/>
                <a:gd name="connsiteX0" fmla="*/ 0 w 530404"/>
                <a:gd name="connsiteY0" fmla="*/ 219575 h 219575"/>
                <a:gd name="connsiteX1" fmla="*/ 530404 w 530404"/>
                <a:gd name="connsiteY1" fmla="*/ 7312 h 2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0404" h="219575">
                  <a:moveTo>
                    <a:pt x="0" y="219575"/>
                  </a:moveTo>
                  <a:cubicBezTo>
                    <a:pt x="124586" y="88462"/>
                    <a:pt x="335561" y="-31165"/>
                    <a:pt x="530404" y="7312"/>
                  </a:cubicBezTo>
                </a:path>
              </a:pathLst>
            </a:custGeom>
            <a:noFill/>
            <a:ln w="19050">
              <a:solidFill>
                <a:srgbClr val="004B83">
                  <a:alpha val="65882"/>
                </a:srgbClr>
              </a:solidFill>
              <a:headEnd type="arrow" w="med" len="med"/>
              <a:tailEnd type="arrow" w="med" len="med"/>
            </a:ln>
            <a:effectLst>
              <a:outerShdw blurRad="762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050" b="1">
                <a:solidFill>
                  <a:schemeClr val="tx1"/>
                </a:solidFill>
              </a:endParaRPr>
            </a:p>
          </p:txBody>
        </p:sp>
        <p:sp>
          <p:nvSpPr>
            <p:cNvPr id="76" name="Freeform 167"/>
            <p:cNvSpPr/>
            <p:nvPr/>
          </p:nvSpPr>
          <p:spPr>
            <a:xfrm rot="16838503">
              <a:off x="3214485" y="2780070"/>
              <a:ext cx="1028987" cy="445705"/>
            </a:xfrm>
            <a:custGeom>
              <a:avLst/>
              <a:gdLst>
                <a:gd name="connsiteX0" fmla="*/ 0 w 1786759"/>
                <a:gd name="connsiteY0" fmla="*/ 0 h 2154621"/>
                <a:gd name="connsiteX1" fmla="*/ 683172 w 1786759"/>
                <a:gd name="connsiteY1" fmla="*/ 756745 h 2154621"/>
                <a:gd name="connsiteX2" fmla="*/ 1786759 w 1786759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1755228 w 1755228"/>
                <a:gd name="connsiteY1" fmla="*/ 2154621 h 2154621"/>
                <a:gd name="connsiteX0" fmla="*/ 7 w 1755235"/>
                <a:gd name="connsiteY0" fmla="*/ 0 h 2154621"/>
                <a:gd name="connsiteX1" fmla="*/ 1755235 w 1755235"/>
                <a:gd name="connsiteY1" fmla="*/ 2154621 h 2154621"/>
                <a:gd name="connsiteX0" fmla="*/ 6 w 1755234"/>
                <a:gd name="connsiteY0" fmla="*/ 0 h 2154621"/>
                <a:gd name="connsiteX1" fmla="*/ 1755234 w 1755234"/>
                <a:gd name="connsiteY1" fmla="*/ 2154621 h 2154621"/>
                <a:gd name="connsiteX0" fmla="*/ 5 w 1786586"/>
                <a:gd name="connsiteY0" fmla="*/ 0 h 2154621"/>
                <a:gd name="connsiteX1" fmla="*/ 1755233 w 1786586"/>
                <a:gd name="connsiteY1" fmla="*/ 2154621 h 2154621"/>
                <a:gd name="connsiteX0" fmla="*/ 945931 w 945931"/>
                <a:gd name="connsiteY0" fmla="*/ 0 h 1061545"/>
                <a:gd name="connsiteX1" fmla="*/ 0 w 945931"/>
                <a:gd name="connsiteY1" fmla="*/ 1061545 h 1061545"/>
                <a:gd name="connsiteX0" fmla="*/ 945931 w 945931"/>
                <a:gd name="connsiteY0" fmla="*/ 0 h 1061545"/>
                <a:gd name="connsiteX1" fmla="*/ 0 w 945931"/>
                <a:gd name="connsiteY1" fmla="*/ 1061545 h 1061545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  <a:gd name="connsiteX0" fmla="*/ 1600763 w 1600763"/>
                <a:gd name="connsiteY0" fmla="*/ 0 h 910922"/>
                <a:gd name="connsiteX1" fmla="*/ 0 w 1600763"/>
                <a:gd name="connsiteY1" fmla="*/ 910922 h 910922"/>
                <a:gd name="connsiteX0" fmla="*/ 1600763 w 1600763"/>
                <a:gd name="connsiteY0" fmla="*/ 0 h 910922"/>
                <a:gd name="connsiteX1" fmla="*/ 0 w 1600763"/>
                <a:gd name="connsiteY1" fmla="*/ 910922 h 910922"/>
                <a:gd name="connsiteX0" fmla="*/ 1707262 w 1707262"/>
                <a:gd name="connsiteY0" fmla="*/ 0 h 827256"/>
                <a:gd name="connsiteX1" fmla="*/ 0 w 1707262"/>
                <a:gd name="connsiteY1" fmla="*/ 827256 h 82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7262" h="827256">
                  <a:moveTo>
                    <a:pt x="1707262" y="0"/>
                  </a:moveTo>
                  <a:cubicBezTo>
                    <a:pt x="828778" y="55616"/>
                    <a:pt x="318815" y="361299"/>
                    <a:pt x="0" y="827256"/>
                  </a:cubicBezTo>
                </a:path>
              </a:pathLst>
            </a:custGeom>
            <a:noFill/>
            <a:ln w="19050">
              <a:solidFill>
                <a:srgbClr val="004B83">
                  <a:alpha val="65882"/>
                </a:srgbClr>
              </a:solidFill>
              <a:headEnd type="arrow" w="med" len="med"/>
              <a:tailEnd type="arrow" w="med" len="med"/>
            </a:ln>
            <a:effectLst>
              <a:outerShdw blurRad="762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050" b="1">
                <a:solidFill>
                  <a:schemeClr val="tx1"/>
                </a:solidFill>
              </a:endParaRPr>
            </a:p>
          </p:txBody>
        </p:sp>
        <p:sp>
          <p:nvSpPr>
            <p:cNvPr id="77" name="Freeform 168"/>
            <p:cNvSpPr/>
            <p:nvPr/>
          </p:nvSpPr>
          <p:spPr>
            <a:xfrm rot="14015978">
              <a:off x="4843655" y="2830138"/>
              <a:ext cx="650099" cy="1477978"/>
            </a:xfrm>
            <a:custGeom>
              <a:avLst/>
              <a:gdLst>
                <a:gd name="connsiteX0" fmla="*/ 0 w 1786759"/>
                <a:gd name="connsiteY0" fmla="*/ 0 h 2154621"/>
                <a:gd name="connsiteX1" fmla="*/ 683172 w 1786759"/>
                <a:gd name="connsiteY1" fmla="*/ 756745 h 2154621"/>
                <a:gd name="connsiteX2" fmla="*/ 1786759 w 1786759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1755228 w 1755228"/>
                <a:gd name="connsiteY1" fmla="*/ 2154621 h 2154621"/>
                <a:gd name="connsiteX0" fmla="*/ 7 w 1755235"/>
                <a:gd name="connsiteY0" fmla="*/ 0 h 2154621"/>
                <a:gd name="connsiteX1" fmla="*/ 1755235 w 1755235"/>
                <a:gd name="connsiteY1" fmla="*/ 2154621 h 2154621"/>
                <a:gd name="connsiteX0" fmla="*/ 6 w 1755234"/>
                <a:gd name="connsiteY0" fmla="*/ 0 h 2154621"/>
                <a:gd name="connsiteX1" fmla="*/ 1755234 w 1755234"/>
                <a:gd name="connsiteY1" fmla="*/ 2154621 h 2154621"/>
                <a:gd name="connsiteX0" fmla="*/ 5 w 1786586"/>
                <a:gd name="connsiteY0" fmla="*/ 0 h 2154621"/>
                <a:gd name="connsiteX1" fmla="*/ 1755233 w 1786586"/>
                <a:gd name="connsiteY1" fmla="*/ 2154621 h 2154621"/>
                <a:gd name="connsiteX0" fmla="*/ 945931 w 945931"/>
                <a:gd name="connsiteY0" fmla="*/ 0 h 1061545"/>
                <a:gd name="connsiteX1" fmla="*/ 0 w 945931"/>
                <a:gd name="connsiteY1" fmla="*/ 1061545 h 1061545"/>
                <a:gd name="connsiteX0" fmla="*/ 945931 w 945931"/>
                <a:gd name="connsiteY0" fmla="*/ 0 h 1061545"/>
                <a:gd name="connsiteX1" fmla="*/ 0 w 945931"/>
                <a:gd name="connsiteY1" fmla="*/ 1061545 h 1061545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  <a:gd name="connsiteX0" fmla="*/ 907090 w 907090"/>
                <a:gd name="connsiteY0" fmla="*/ 0 h 1738059"/>
                <a:gd name="connsiteX1" fmla="*/ 0 w 907090"/>
                <a:gd name="connsiteY1" fmla="*/ 1738058 h 1738059"/>
                <a:gd name="connsiteX0" fmla="*/ 907090 w 907090"/>
                <a:gd name="connsiteY0" fmla="*/ 0 h 1738058"/>
                <a:gd name="connsiteX1" fmla="*/ 0 w 907090"/>
                <a:gd name="connsiteY1" fmla="*/ 1738058 h 1738058"/>
                <a:gd name="connsiteX0" fmla="*/ 907090 w 907090"/>
                <a:gd name="connsiteY0" fmla="*/ 0 h 1738058"/>
                <a:gd name="connsiteX1" fmla="*/ 0 w 907090"/>
                <a:gd name="connsiteY1" fmla="*/ 1738058 h 173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7090" h="1738058">
                  <a:moveTo>
                    <a:pt x="907090" y="0"/>
                  </a:moveTo>
                  <a:cubicBezTo>
                    <a:pt x="255808" y="616697"/>
                    <a:pt x="505728" y="1088233"/>
                    <a:pt x="0" y="1738058"/>
                  </a:cubicBezTo>
                </a:path>
              </a:pathLst>
            </a:custGeom>
            <a:noFill/>
            <a:ln w="19050">
              <a:solidFill>
                <a:srgbClr val="004B83">
                  <a:alpha val="65882"/>
                </a:srgbClr>
              </a:solidFill>
              <a:headEnd type="arrow" w="med" len="med"/>
              <a:tailEnd type="arrow" w="med" len="med"/>
            </a:ln>
            <a:effectLst>
              <a:outerShdw blurRad="762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050" b="1">
                <a:solidFill>
                  <a:schemeClr val="tx1"/>
                </a:solidFill>
              </a:endParaRPr>
            </a:p>
          </p:txBody>
        </p:sp>
        <p:sp>
          <p:nvSpPr>
            <p:cNvPr id="78" name="Freeform 169"/>
            <p:cNvSpPr/>
            <p:nvPr/>
          </p:nvSpPr>
          <p:spPr>
            <a:xfrm rot="13973579">
              <a:off x="5567148" y="2963297"/>
              <a:ext cx="1094185" cy="1951809"/>
            </a:xfrm>
            <a:custGeom>
              <a:avLst/>
              <a:gdLst>
                <a:gd name="connsiteX0" fmla="*/ 0 w 1786759"/>
                <a:gd name="connsiteY0" fmla="*/ 0 h 2154621"/>
                <a:gd name="connsiteX1" fmla="*/ 683172 w 1786759"/>
                <a:gd name="connsiteY1" fmla="*/ 756745 h 2154621"/>
                <a:gd name="connsiteX2" fmla="*/ 1786759 w 1786759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1755228 w 1755228"/>
                <a:gd name="connsiteY1" fmla="*/ 2154621 h 2154621"/>
                <a:gd name="connsiteX0" fmla="*/ 7 w 1755235"/>
                <a:gd name="connsiteY0" fmla="*/ 0 h 2154621"/>
                <a:gd name="connsiteX1" fmla="*/ 1755235 w 1755235"/>
                <a:gd name="connsiteY1" fmla="*/ 2154621 h 2154621"/>
                <a:gd name="connsiteX0" fmla="*/ 6 w 1755234"/>
                <a:gd name="connsiteY0" fmla="*/ 0 h 2154621"/>
                <a:gd name="connsiteX1" fmla="*/ 1755234 w 1755234"/>
                <a:gd name="connsiteY1" fmla="*/ 2154621 h 2154621"/>
                <a:gd name="connsiteX0" fmla="*/ 5 w 1786586"/>
                <a:gd name="connsiteY0" fmla="*/ 0 h 2154621"/>
                <a:gd name="connsiteX1" fmla="*/ 1755233 w 1786586"/>
                <a:gd name="connsiteY1" fmla="*/ 2154621 h 2154621"/>
                <a:gd name="connsiteX0" fmla="*/ 945931 w 945931"/>
                <a:gd name="connsiteY0" fmla="*/ 0 h 1061545"/>
                <a:gd name="connsiteX1" fmla="*/ 0 w 945931"/>
                <a:gd name="connsiteY1" fmla="*/ 1061545 h 1061545"/>
                <a:gd name="connsiteX0" fmla="*/ 945931 w 945931"/>
                <a:gd name="connsiteY0" fmla="*/ 0 h 1061545"/>
                <a:gd name="connsiteX1" fmla="*/ 0 w 945931"/>
                <a:gd name="connsiteY1" fmla="*/ 1061545 h 1061545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  <a:gd name="connsiteX0" fmla="*/ 1818462 w 1818462"/>
                <a:gd name="connsiteY0" fmla="*/ 0 h 2852843"/>
                <a:gd name="connsiteX1" fmla="*/ 0 w 1818462"/>
                <a:gd name="connsiteY1" fmla="*/ 2852843 h 2852843"/>
                <a:gd name="connsiteX0" fmla="*/ 1901118 w 1901118"/>
                <a:gd name="connsiteY0" fmla="*/ 0 h 2852843"/>
                <a:gd name="connsiteX1" fmla="*/ 82656 w 1901118"/>
                <a:gd name="connsiteY1" fmla="*/ 2852843 h 2852843"/>
                <a:gd name="connsiteX0" fmla="*/ 1818462 w 1818462"/>
                <a:gd name="connsiteY0" fmla="*/ 0 h 2852843"/>
                <a:gd name="connsiteX1" fmla="*/ 0 w 1818462"/>
                <a:gd name="connsiteY1" fmla="*/ 2852843 h 2852843"/>
                <a:gd name="connsiteX0" fmla="*/ 1574056 w 1574056"/>
                <a:gd name="connsiteY0" fmla="*/ 0 h 2704777"/>
                <a:gd name="connsiteX1" fmla="*/ 1 w 1574056"/>
                <a:gd name="connsiteY1" fmla="*/ 2704776 h 2704777"/>
                <a:gd name="connsiteX0" fmla="*/ 1574054 w 1574054"/>
                <a:gd name="connsiteY0" fmla="*/ 0 h 2704776"/>
                <a:gd name="connsiteX1" fmla="*/ -1 w 1574054"/>
                <a:gd name="connsiteY1" fmla="*/ 2704776 h 2704776"/>
                <a:gd name="connsiteX0" fmla="*/ 1574056 w 1574056"/>
                <a:gd name="connsiteY0" fmla="*/ 0 h 2704776"/>
                <a:gd name="connsiteX1" fmla="*/ 1 w 1574056"/>
                <a:gd name="connsiteY1" fmla="*/ 2704776 h 2704776"/>
                <a:gd name="connsiteX0" fmla="*/ 1574054 w 1574054"/>
                <a:gd name="connsiteY0" fmla="*/ 0 h 2704776"/>
                <a:gd name="connsiteX1" fmla="*/ -1 w 1574054"/>
                <a:gd name="connsiteY1" fmla="*/ 2704776 h 2704776"/>
                <a:gd name="connsiteX0" fmla="*/ 1574056 w 1574056"/>
                <a:gd name="connsiteY0" fmla="*/ 0 h 2704776"/>
                <a:gd name="connsiteX1" fmla="*/ 1 w 1574056"/>
                <a:gd name="connsiteY1" fmla="*/ 2704776 h 2704776"/>
                <a:gd name="connsiteX0" fmla="*/ 1574054 w 1574054"/>
                <a:gd name="connsiteY0" fmla="*/ 0 h 2704776"/>
                <a:gd name="connsiteX1" fmla="*/ -1 w 1574054"/>
                <a:gd name="connsiteY1" fmla="*/ 2704776 h 2704776"/>
                <a:gd name="connsiteX0" fmla="*/ 1574056 w 1574056"/>
                <a:gd name="connsiteY0" fmla="*/ 0 h 2704776"/>
                <a:gd name="connsiteX1" fmla="*/ 1 w 1574056"/>
                <a:gd name="connsiteY1" fmla="*/ 2704776 h 2704776"/>
                <a:gd name="connsiteX0" fmla="*/ 1786340 w 1786340"/>
                <a:gd name="connsiteY0" fmla="*/ 0 h 2608538"/>
                <a:gd name="connsiteX1" fmla="*/ -1 w 1786340"/>
                <a:gd name="connsiteY1" fmla="*/ 2608538 h 2608538"/>
                <a:gd name="connsiteX0" fmla="*/ 1786342 w 1786342"/>
                <a:gd name="connsiteY0" fmla="*/ 0 h 2608538"/>
                <a:gd name="connsiteX1" fmla="*/ 1 w 1786342"/>
                <a:gd name="connsiteY1" fmla="*/ 2608538 h 2608538"/>
                <a:gd name="connsiteX0" fmla="*/ 1786340 w 1786340"/>
                <a:gd name="connsiteY0" fmla="*/ 0 h 2608538"/>
                <a:gd name="connsiteX1" fmla="*/ -1 w 1786340"/>
                <a:gd name="connsiteY1" fmla="*/ 2608538 h 260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86340" h="2608538">
                  <a:moveTo>
                    <a:pt x="1786340" y="0"/>
                  </a:moveTo>
                  <a:cubicBezTo>
                    <a:pt x="938822" y="846589"/>
                    <a:pt x="210049" y="1934317"/>
                    <a:pt x="-1" y="2608538"/>
                  </a:cubicBezTo>
                </a:path>
              </a:pathLst>
            </a:custGeom>
            <a:noFill/>
            <a:ln w="19050">
              <a:solidFill>
                <a:srgbClr val="004B83">
                  <a:alpha val="65882"/>
                </a:srgbClr>
              </a:solidFill>
              <a:headEnd type="arrow" w="med" len="med"/>
              <a:tailEnd type="arrow" w="med" len="med"/>
            </a:ln>
            <a:effectLst>
              <a:outerShdw blurRad="762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050" b="1">
                <a:solidFill>
                  <a:schemeClr val="tx1"/>
                </a:solidFill>
              </a:endParaRPr>
            </a:p>
          </p:txBody>
        </p:sp>
        <p:sp>
          <p:nvSpPr>
            <p:cNvPr id="79" name="Freeform 170"/>
            <p:cNvSpPr/>
            <p:nvPr/>
          </p:nvSpPr>
          <p:spPr>
            <a:xfrm rot="14243542">
              <a:off x="4279904" y="4101796"/>
              <a:ext cx="1183191" cy="1171048"/>
            </a:xfrm>
            <a:custGeom>
              <a:avLst/>
              <a:gdLst>
                <a:gd name="connsiteX0" fmla="*/ 0 w 1786759"/>
                <a:gd name="connsiteY0" fmla="*/ 0 h 2154621"/>
                <a:gd name="connsiteX1" fmla="*/ 683172 w 1786759"/>
                <a:gd name="connsiteY1" fmla="*/ 756745 h 2154621"/>
                <a:gd name="connsiteX2" fmla="*/ 1786759 w 1786759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1755228 w 1755228"/>
                <a:gd name="connsiteY1" fmla="*/ 2154621 h 2154621"/>
                <a:gd name="connsiteX0" fmla="*/ 7 w 1755235"/>
                <a:gd name="connsiteY0" fmla="*/ 0 h 2154621"/>
                <a:gd name="connsiteX1" fmla="*/ 1755235 w 1755235"/>
                <a:gd name="connsiteY1" fmla="*/ 2154621 h 2154621"/>
                <a:gd name="connsiteX0" fmla="*/ 6 w 1755234"/>
                <a:gd name="connsiteY0" fmla="*/ 0 h 2154621"/>
                <a:gd name="connsiteX1" fmla="*/ 1755234 w 1755234"/>
                <a:gd name="connsiteY1" fmla="*/ 2154621 h 2154621"/>
                <a:gd name="connsiteX0" fmla="*/ 5 w 1786586"/>
                <a:gd name="connsiteY0" fmla="*/ 0 h 2154621"/>
                <a:gd name="connsiteX1" fmla="*/ 1755233 w 1786586"/>
                <a:gd name="connsiteY1" fmla="*/ 2154621 h 2154621"/>
                <a:gd name="connsiteX0" fmla="*/ 945931 w 945931"/>
                <a:gd name="connsiteY0" fmla="*/ 0 h 1061545"/>
                <a:gd name="connsiteX1" fmla="*/ 0 w 945931"/>
                <a:gd name="connsiteY1" fmla="*/ 1061545 h 1061545"/>
                <a:gd name="connsiteX0" fmla="*/ 945931 w 945931"/>
                <a:gd name="connsiteY0" fmla="*/ 0 h 1061545"/>
                <a:gd name="connsiteX1" fmla="*/ 0 w 945931"/>
                <a:gd name="connsiteY1" fmla="*/ 1061545 h 1061545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  <a:gd name="connsiteX0" fmla="*/ 882869 w 882869"/>
                <a:gd name="connsiteY0" fmla="*/ 0 h 1072056"/>
                <a:gd name="connsiteX1" fmla="*/ 0 w 882869"/>
                <a:gd name="connsiteY1" fmla="*/ 1072056 h 1072056"/>
                <a:gd name="connsiteX0" fmla="*/ 1071849 w 1071849"/>
                <a:gd name="connsiteY0" fmla="*/ 0 h 967090"/>
                <a:gd name="connsiteX1" fmla="*/ 0 w 1071849"/>
                <a:gd name="connsiteY1" fmla="*/ 967090 h 967090"/>
                <a:gd name="connsiteX0" fmla="*/ 1071849 w 1071849"/>
                <a:gd name="connsiteY0" fmla="*/ 0 h 967090"/>
                <a:gd name="connsiteX1" fmla="*/ 0 w 1071849"/>
                <a:gd name="connsiteY1" fmla="*/ 967090 h 967090"/>
                <a:gd name="connsiteX0" fmla="*/ 1068322 w 1068322"/>
                <a:gd name="connsiteY0" fmla="*/ 0 h 1012396"/>
                <a:gd name="connsiteX1" fmla="*/ 0 w 1068322"/>
                <a:gd name="connsiteY1" fmla="*/ 1012396 h 1012396"/>
                <a:gd name="connsiteX0" fmla="*/ 1068322 w 1068322"/>
                <a:gd name="connsiteY0" fmla="*/ 0 h 1012396"/>
                <a:gd name="connsiteX1" fmla="*/ 0 w 1068322"/>
                <a:gd name="connsiteY1" fmla="*/ 1012396 h 1012396"/>
                <a:gd name="connsiteX0" fmla="*/ 1068322 w 1068322"/>
                <a:gd name="connsiteY0" fmla="*/ 0 h 1012396"/>
                <a:gd name="connsiteX1" fmla="*/ 0 w 1068322"/>
                <a:gd name="connsiteY1" fmla="*/ 1012396 h 1012396"/>
                <a:gd name="connsiteX0" fmla="*/ 1068322 w 1068322"/>
                <a:gd name="connsiteY0" fmla="*/ 0 h 1012396"/>
                <a:gd name="connsiteX1" fmla="*/ 0 w 1068322"/>
                <a:gd name="connsiteY1" fmla="*/ 1012396 h 10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322" h="1012396">
                  <a:moveTo>
                    <a:pt x="1068322" y="0"/>
                  </a:moveTo>
                  <a:cubicBezTo>
                    <a:pt x="885019" y="347038"/>
                    <a:pt x="508974" y="177518"/>
                    <a:pt x="0" y="1012396"/>
                  </a:cubicBezTo>
                </a:path>
              </a:pathLst>
            </a:custGeom>
            <a:noFill/>
            <a:ln w="19050">
              <a:solidFill>
                <a:srgbClr val="004B83">
                  <a:alpha val="65882"/>
                </a:srgbClr>
              </a:solidFill>
              <a:headEnd type="arrow" w="med" len="med"/>
              <a:tailEnd type="arrow" w="med" len="med"/>
            </a:ln>
            <a:effectLst>
              <a:outerShdw blurRad="762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050" b="1">
                <a:solidFill>
                  <a:schemeClr val="tx1"/>
                </a:solidFill>
              </a:endParaRPr>
            </a:p>
          </p:txBody>
        </p:sp>
        <p:sp>
          <p:nvSpPr>
            <p:cNvPr id="80" name="Freeform 171"/>
            <p:cNvSpPr/>
            <p:nvPr/>
          </p:nvSpPr>
          <p:spPr>
            <a:xfrm>
              <a:off x="4088867" y="4315522"/>
              <a:ext cx="370421" cy="79375"/>
            </a:xfrm>
            <a:custGeom>
              <a:avLst/>
              <a:gdLst>
                <a:gd name="connsiteX0" fmla="*/ 0 w 1786759"/>
                <a:gd name="connsiteY0" fmla="*/ 0 h 2154621"/>
                <a:gd name="connsiteX1" fmla="*/ 683172 w 1786759"/>
                <a:gd name="connsiteY1" fmla="*/ 756745 h 2154621"/>
                <a:gd name="connsiteX2" fmla="*/ 1786759 w 1786759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1755228 w 1755228"/>
                <a:gd name="connsiteY1" fmla="*/ 2154621 h 2154621"/>
                <a:gd name="connsiteX0" fmla="*/ 7 w 1755235"/>
                <a:gd name="connsiteY0" fmla="*/ 0 h 2154621"/>
                <a:gd name="connsiteX1" fmla="*/ 1755235 w 1755235"/>
                <a:gd name="connsiteY1" fmla="*/ 2154621 h 2154621"/>
                <a:gd name="connsiteX0" fmla="*/ 6 w 1755234"/>
                <a:gd name="connsiteY0" fmla="*/ 0 h 2154621"/>
                <a:gd name="connsiteX1" fmla="*/ 1755234 w 1755234"/>
                <a:gd name="connsiteY1" fmla="*/ 2154621 h 2154621"/>
                <a:gd name="connsiteX0" fmla="*/ 0 w 1755228"/>
                <a:gd name="connsiteY0" fmla="*/ 1478 h 2156099"/>
                <a:gd name="connsiteX1" fmla="*/ 1755228 w 1755228"/>
                <a:gd name="connsiteY1" fmla="*/ 2156099 h 2156099"/>
                <a:gd name="connsiteX0" fmla="*/ 0 w 441435"/>
                <a:gd name="connsiteY0" fmla="*/ 536101 h 536101"/>
                <a:gd name="connsiteX1" fmla="*/ 441435 w 441435"/>
                <a:gd name="connsiteY1" fmla="*/ 441509 h 536101"/>
                <a:gd name="connsiteX0" fmla="*/ 0 w 441435"/>
                <a:gd name="connsiteY0" fmla="*/ 94592 h 94592"/>
                <a:gd name="connsiteX1" fmla="*/ 441435 w 441435"/>
                <a:gd name="connsiteY1" fmla="*/ 0 h 9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1435" h="94592">
                  <a:moveTo>
                    <a:pt x="0" y="94592"/>
                  </a:moveTo>
                  <a:cubicBezTo>
                    <a:pt x="122620" y="45544"/>
                    <a:pt x="234732" y="7007"/>
                    <a:pt x="441435" y="0"/>
                  </a:cubicBezTo>
                </a:path>
              </a:pathLst>
            </a:custGeom>
            <a:noFill/>
            <a:ln w="19050">
              <a:solidFill>
                <a:srgbClr val="004B83">
                  <a:alpha val="65882"/>
                </a:srgbClr>
              </a:solidFill>
              <a:headEnd type="arrow" w="med" len="med"/>
              <a:tailEnd type="arrow" w="med" len="med"/>
            </a:ln>
            <a:effectLst>
              <a:outerShdw blurRad="762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050" b="1">
                <a:solidFill>
                  <a:schemeClr val="tx1"/>
                </a:solidFill>
              </a:endParaRPr>
            </a:p>
          </p:txBody>
        </p:sp>
        <p:sp>
          <p:nvSpPr>
            <p:cNvPr id="81" name="Freeform 172"/>
            <p:cNvSpPr/>
            <p:nvPr/>
          </p:nvSpPr>
          <p:spPr>
            <a:xfrm rot="13729323">
              <a:off x="4701188" y="3560255"/>
              <a:ext cx="1224725" cy="1988918"/>
            </a:xfrm>
            <a:custGeom>
              <a:avLst/>
              <a:gdLst>
                <a:gd name="connsiteX0" fmla="*/ 0 w 1786759"/>
                <a:gd name="connsiteY0" fmla="*/ 0 h 2154621"/>
                <a:gd name="connsiteX1" fmla="*/ 683172 w 1786759"/>
                <a:gd name="connsiteY1" fmla="*/ 756745 h 2154621"/>
                <a:gd name="connsiteX2" fmla="*/ 1786759 w 1786759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1755228 w 1755228"/>
                <a:gd name="connsiteY1" fmla="*/ 2154621 h 2154621"/>
                <a:gd name="connsiteX0" fmla="*/ 7 w 1755235"/>
                <a:gd name="connsiteY0" fmla="*/ 0 h 2154621"/>
                <a:gd name="connsiteX1" fmla="*/ 1755235 w 1755235"/>
                <a:gd name="connsiteY1" fmla="*/ 2154621 h 2154621"/>
                <a:gd name="connsiteX0" fmla="*/ 6 w 1755234"/>
                <a:gd name="connsiteY0" fmla="*/ 0 h 2154621"/>
                <a:gd name="connsiteX1" fmla="*/ 1755234 w 1755234"/>
                <a:gd name="connsiteY1" fmla="*/ 2154621 h 2154621"/>
                <a:gd name="connsiteX0" fmla="*/ 0 w 1755228"/>
                <a:gd name="connsiteY0" fmla="*/ 1478 h 2156099"/>
                <a:gd name="connsiteX1" fmla="*/ 1755228 w 1755228"/>
                <a:gd name="connsiteY1" fmla="*/ 2156099 h 2156099"/>
                <a:gd name="connsiteX0" fmla="*/ 0 w 441435"/>
                <a:gd name="connsiteY0" fmla="*/ 536101 h 536101"/>
                <a:gd name="connsiteX1" fmla="*/ 441435 w 441435"/>
                <a:gd name="connsiteY1" fmla="*/ 441509 h 536101"/>
                <a:gd name="connsiteX0" fmla="*/ 0 w 441435"/>
                <a:gd name="connsiteY0" fmla="*/ 94592 h 94592"/>
                <a:gd name="connsiteX1" fmla="*/ 441435 w 441435"/>
                <a:gd name="connsiteY1" fmla="*/ 0 h 94592"/>
                <a:gd name="connsiteX0" fmla="*/ 0 w 383103"/>
                <a:gd name="connsiteY0" fmla="*/ 75798 h 75798"/>
                <a:gd name="connsiteX1" fmla="*/ 383103 w 383103"/>
                <a:gd name="connsiteY1" fmla="*/ 0 h 75798"/>
                <a:gd name="connsiteX0" fmla="*/ 0 w 383103"/>
                <a:gd name="connsiteY0" fmla="*/ 87429 h 87429"/>
                <a:gd name="connsiteX1" fmla="*/ 383103 w 383103"/>
                <a:gd name="connsiteY1" fmla="*/ 11631 h 87429"/>
                <a:gd name="connsiteX0" fmla="*/ 0 w 530404"/>
                <a:gd name="connsiteY0" fmla="*/ 217112 h 217112"/>
                <a:gd name="connsiteX1" fmla="*/ 530404 w 530404"/>
                <a:gd name="connsiteY1" fmla="*/ 4849 h 217112"/>
                <a:gd name="connsiteX0" fmla="*/ 0 w 530404"/>
                <a:gd name="connsiteY0" fmla="*/ 219575 h 219575"/>
                <a:gd name="connsiteX1" fmla="*/ 530404 w 530404"/>
                <a:gd name="connsiteY1" fmla="*/ 7312 h 219575"/>
                <a:gd name="connsiteX0" fmla="*/ 0 w 950563"/>
                <a:gd name="connsiteY0" fmla="*/ 2150630 h 2150629"/>
                <a:gd name="connsiteX1" fmla="*/ 950563 w 950563"/>
                <a:gd name="connsiteY1" fmla="*/ 533 h 2150629"/>
                <a:gd name="connsiteX0" fmla="*/ 0 w 950563"/>
                <a:gd name="connsiteY0" fmla="*/ 2150763 h 2150763"/>
                <a:gd name="connsiteX1" fmla="*/ 950563 w 950563"/>
                <a:gd name="connsiteY1" fmla="*/ 666 h 2150763"/>
                <a:gd name="connsiteX0" fmla="*/ 0 w 950563"/>
                <a:gd name="connsiteY0" fmla="*/ 2150097 h 2150097"/>
                <a:gd name="connsiteX1" fmla="*/ 950563 w 950563"/>
                <a:gd name="connsiteY1" fmla="*/ 0 h 2150097"/>
                <a:gd name="connsiteX0" fmla="*/ 0 w 953649"/>
                <a:gd name="connsiteY0" fmla="*/ 2087824 h 2087824"/>
                <a:gd name="connsiteX1" fmla="*/ 953649 w 953649"/>
                <a:gd name="connsiteY1" fmla="*/ 0 h 208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3649" h="2087824">
                  <a:moveTo>
                    <a:pt x="0" y="2087824"/>
                  </a:moveTo>
                  <a:cubicBezTo>
                    <a:pt x="451745" y="1536299"/>
                    <a:pt x="394675" y="221066"/>
                    <a:pt x="953649" y="0"/>
                  </a:cubicBezTo>
                </a:path>
              </a:pathLst>
            </a:custGeom>
            <a:noFill/>
            <a:ln w="19050">
              <a:solidFill>
                <a:srgbClr val="004B83">
                  <a:alpha val="65882"/>
                </a:srgbClr>
              </a:solidFill>
              <a:headEnd type="arrow" w="med" len="med"/>
              <a:tailEnd type="arrow" w="med" len="med"/>
            </a:ln>
            <a:effectLst>
              <a:outerShdw blurRad="762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050" b="1">
                <a:solidFill>
                  <a:schemeClr val="tx1"/>
                </a:solidFill>
              </a:endParaRPr>
            </a:p>
          </p:txBody>
        </p:sp>
        <p:sp>
          <p:nvSpPr>
            <p:cNvPr id="82" name="Freeform 173"/>
            <p:cNvSpPr/>
            <p:nvPr/>
          </p:nvSpPr>
          <p:spPr>
            <a:xfrm rot="13696571">
              <a:off x="4191544" y="3937233"/>
              <a:ext cx="370421" cy="79375"/>
            </a:xfrm>
            <a:custGeom>
              <a:avLst/>
              <a:gdLst>
                <a:gd name="connsiteX0" fmla="*/ 0 w 1786759"/>
                <a:gd name="connsiteY0" fmla="*/ 0 h 2154621"/>
                <a:gd name="connsiteX1" fmla="*/ 683172 w 1786759"/>
                <a:gd name="connsiteY1" fmla="*/ 756745 h 2154621"/>
                <a:gd name="connsiteX2" fmla="*/ 1786759 w 1786759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651641 w 1755228"/>
                <a:gd name="connsiteY1" fmla="*/ 756745 h 2154621"/>
                <a:gd name="connsiteX2" fmla="*/ 1755228 w 1755228"/>
                <a:gd name="connsiteY2" fmla="*/ 2154621 h 2154621"/>
                <a:gd name="connsiteX0" fmla="*/ 0 w 1755228"/>
                <a:gd name="connsiteY0" fmla="*/ 0 h 2154621"/>
                <a:gd name="connsiteX1" fmla="*/ 1755228 w 1755228"/>
                <a:gd name="connsiteY1" fmla="*/ 2154621 h 2154621"/>
                <a:gd name="connsiteX0" fmla="*/ 7 w 1755235"/>
                <a:gd name="connsiteY0" fmla="*/ 0 h 2154621"/>
                <a:gd name="connsiteX1" fmla="*/ 1755235 w 1755235"/>
                <a:gd name="connsiteY1" fmla="*/ 2154621 h 2154621"/>
                <a:gd name="connsiteX0" fmla="*/ 6 w 1755234"/>
                <a:gd name="connsiteY0" fmla="*/ 0 h 2154621"/>
                <a:gd name="connsiteX1" fmla="*/ 1755234 w 1755234"/>
                <a:gd name="connsiteY1" fmla="*/ 2154621 h 2154621"/>
                <a:gd name="connsiteX0" fmla="*/ 0 w 1755228"/>
                <a:gd name="connsiteY0" fmla="*/ 1478 h 2156099"/>
                <a:gd name="connsiteX1" fmla="*/ 1755228 w 1755228"/>
                <a:gd name="connsiteY1" fmla="*/ 2156099 h 2156099"/>
                <a:gd name="connsiteX0" fmla="*/ 0 w 441435"/>
                <a:gd name="connsiteY0" fmla="*/ 536101 h 536101"/>
                <a:gd name="connsiteX1" fmla="*/ 441435 w 441435"/>
                <a:gd name="connsiteY1" fmla="*/ 441509 h 536101"/>
                <a:gd name="connsiteX0" fmla="*/ 0 w 441435"/>
                <a:gd name="connsiteY0" fmla="*/ 94592 h 94592"/>
                <a:gd name="connsiteX1" fmla="*/ 441435 w 441435"/>
                <a:gd name="connsiteY1" fmla="*/ 0 h 9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1435" h="94592">
                  <a:moveTo>
                    <a:pt x="0" y="94592"/>
                  </a:moveTo>
                  <a:cubicBezTo>
                    <a:pt x="122620" y="45544"/>
                    <a:pt x="234732" y="7007"/>
                    <a:pt x="441435" y="0"/>
                  </a:cubicBezTo>
                </a:path>
              </a:pathLst>
            </a:custGeom>
            <a:noFill/>
            <a:ln w="19050">
              <a:solidFill>
                <a:srgbClr val="004B83">
                  <a:alpha val="65882"/>
                </a:srgbClr>
              </a:solidFill>
              <a:headEnd type="arrow" w="med" len="med"/>
              <a:tailEnd type="arrow" w="med" len="med"/>
            </a:ln>
            <a:effectLst>
              <a:outerShdw blurRad="762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050" b="1">
                <a:solidFill>
                  <a:schemeClr val="tx1"/>
                </a:solidFill>
              </a:endParaRPr>
            </a:p>
          </p:txBody>
        </p:sp>
      </p:grpSp>
      <p:sp>
        <p:nvSpPr>
          <p:cNvPr id="92" name="Rounded Rectangle 91"/>
          <p:cNvSpPr/>
          <p:nvPr/>
        </p:nvSpPr>
        <p:spPr bwMode="auto">
          <a:xfrm>
            <a:off x="373638" y="1810201"/>
            <a:ext cx="3450985" cy="1113470"/>
          </a:xfrm>
          <a:prstGeom prst="roundRect">
            <a:avLst>
              <a:gd name="adj" fmla="val 14031"/>
            </a:avLst>
          </a:prstGeom>
          <a:solidFill>
            <a:schemeClr val="accent4">
              <a:alpha val="30000"/>
            </a:schemeClr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914400">
              <a:defRPr/>
            </a:pPr>
            <a:endParaRPr lang="en-US" sz="3000" dirty="0">
              <a:solidFill>
                <a:schemeClr val="tx1"/>
              </a:solidFill>
              <a:latin typeface="Calibri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93" name="Rounded Rectangle 92"/>
          <p:cNvSpPr/>
          <p:nvPr/>
        </p:nvSpPr>
        <p:spPr bwMode="auto">
          <a:xfrm>
            <a:off x="3882481" y="1499838"/>
            <a:ext cx="1821503" cy="1423833"/>
          </a:xfrm>
          <a:prstGeom prst="roundRect">
            <a:avLst>
              <a:gd name="adj" fmla="val 10483"/>
            </a:avLst>
          </a:prstGeom>
          <a:solidFill>
            <a:schemeClr val="accent4">
              <a:alpha val="30000"/>
            </a:schemeClr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914400">
              <a:defRPr/>
            </a:pPr>
            <a:endParaRPr lang="en-US" sz="3000" dirty="0">
              <a:solidFill>
                <a:schemeClr val="tx1"/>
              </a:solidFill>
              <a:latin typeface="Calibri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94" name="Rounded Rectangle 93"/>
          <p:cNvSpPr/>
          <p:nvPr/>
        </p:nvSpPr>
        <p:spPr bwMode="auto">
          <a:xfrm>
            <a:off x="3586959" y="2982375"/>
            <a:ext cx="2121901" cy="2360831"/>
          </a:xfrm>
          <a:prstGeom prst="roundRect">
            <a:avLst>
              <a:gd name="adj" fmla="val 6099"/>
            </a:avLst>
          </a:prstGeom>
          <a:solidFill>
            <a:schemeClr val="accent4">
              <a:alpha val="30000"/>
            </a:schemeClr>
          </a:solidFill>
          <a:ln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914400">
              <a:defRPr/>
            </a:pPr>
            <a:endParaRPr lang="en-US" sz="3000" dirty="0">
              <a:solidFill>
                <a:schemeClr val="tx1"/>
              </a:solidFill>
              <a:latin typeface="Calibri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95" name="Picture 3" descr="VSBox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2701" y="2619113"/>
            <a:ext cx="647700" cy="64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2" descr="VSBox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8583" y="2522331"/>
            <a:ext cx="647700" cy="64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3" descr="VSBox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7897" y="4587162"/>
            <a:ext cx="646112" cy="64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Up-Down Arrow 97"/>
          <p:cNvSpPr/>
          <p:nvPr/>
        </p:nvSpPr>
        <p:spPr>
          <a:xfrm rot="2033885">
            <a:off x="1644507" y="3111929"/>
            <a:ext cx="284347" cy="820200"/>
          </a:xfrm>
          <a:prstGeom prst="upDownArrow">
            <a:avLst/>
          </a:prstGeom>
          <a:gradFill flip="none" rotWithShape="1">
            <a:gsLst>
              <a:gs pos="0">
                <a:srgbClr val="F2B600"/>
              </a:gs>
              <a:gs pos="68000">
                <a:srgbClr val="E05206">
                  <a:shade val="100000"/>
                  <a:satMod val="115000"/>
                </a:srgbClr>
              </a:gs>
            </a:gsLst>
            <a:lin ang="8100000" scaled="1"/>
            <a:tileRect/>
          </a:gra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108000" bIns="0" rtlCol="0" anchor="ctr"/>
          <a:lstStyle/>
          <a:p>
            <a:pPr marL="176213" indent="-176213" defTabSz="608945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500">
              <a:solidFill>
                <a:schemeClr val="tx1"/>
              </a:solidFill>
              <a:cs typeface="Calibri"/>
            </a:endParaRPr>
          </a:p>
        </p:txBody>
      </p:sp>
      <p:sp>
        <p:nvSpPr>
          <p:cNvPr id="99" name="Up-Down Arrow 98"/>
          <p:cNvSpPr/>
          <p:nvPr/>
        </p:nvSpPr>
        <p:spPr>
          <a:xfrm rot="2825067">
            <a:off x="3299215" y="3083372"/>
            <a:ext cx="378779" cy="811263"/>
          </a:xfrm>
          <a:prstGeom prst="upDownArrow">
            <a:avLst/>
          </a:prstGeom>
          <a:gradFill flip="none" rotWithShape="1">
            <a:gsLst>
              <a:gs pos="0">
                <a:srgbClr val="F2B600"/>
              </a:gs>
              <a:gs pos="68000">
                <a:srgbClr val="E05206">
                  <a:shade val="100000"/>
                  <a:satMod val="115000"/>
                </a:srgbClr>
              </a:gs>
            </a:gsLst>
            <a:lin ang="8100000" scaled="1"/>
            <a:tileRect/>
          </a:gra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108000" bIns="0" rtlCol="0" anchor="ctr"/>
          <a:lstStyle/>
          <a:p>
            <a:pPr marL="176213" indent="-176213" defTabSz="608945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500">
              <a:solidFill>
                <a:schemeClr val="tx1"/>
              </a:solidFill>
              <a:cs typeface="Calibri"/>
            </a:endParaRPr>
          </a:p>
        </p:txBody>
      </p:sp>
      <p:sp>
        <p:nvSpPr>
          <p:cNvPr id="100" name="Up-Down Arrow 99"/>
          <p:cNvSpPr/>
          <p:nvPr/>
        </p:nvSpPr>
        <p:spPr>
          <a:xfrm rot="5922422">
            <a:off x="2934896" y="4589920"/>
            <a:ext cx="378779" cy="513643"/>
          </a:xfrm>
          <a:prstGeom prst="upDownArrow">
            <a:avLst/>
          </a:prstGeom>
          <a:gradFill flip="none" rotWithShape="1">
            <a:gsLst>
              <a:gs pos="0">
                <a:srgbClr val="F2B600"/>
              </a:gs>
              <a:gs pos="68000">
                <a:srgbClr val="E05206">
                  <a:shade val="100000"/>
                  <a:satMod val="115000"/>
                </a:srgbClr>
              </a:gs>
            </a:gsLst>
            <a:lin ang="8100000" scaled="1"/>
            <a:tileRect/>
          </a:gra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108000" bIns="0" rtlCol="0" anchor="ctr"/>
          <a:lstStyle/>
          <a:p>
            <a:pPr marL="176213" indent="-176213" defTabSz="608945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500">
              <a:solidFill>
                <a:schemeClr val="tx1"/>
              </a:solidFill>
              <a:cs typeface="Calibri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869730" y="2277138"/>
            <a:ext cx="2823894" cy="102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400" indent="-169200">
              <a:lnSpc>
                <a:spcPct val="90000"/>
              </a:lnSpc>
              <a:spcBef>
                <a:spcPts val="600"/>
              </a:spcBef>
              <a:buClr>
                <a:srgbClr val="0064AF"/>
              </a:buClr>
              <a:buSzPct val="100000"/>
              <a:buFont typeface="Wingdings"/>
              <a:buChar char="§"/>
            </a:pPr>
            <a:r>
              <a:rPr lang="en-US" sz="1400" b="1" dirty="0">
                <a:solidFill>
                  <a:schemeClr val="tx1"/>
                </a:solidFill>
                <a:ea typeface="ＭＳ Ｐゴシック"/>
                <a:cs typeface="ＭＳ Ｐゴシック"/>
              </a:rPr>
              <a:t>Se </a:t>
            </a:r>
            <a:r>
              <a:rPr lang="en-US" sz="1400" b="1" dirty="0" err="1">
                <a:solidFill>
                  <a:schemeClr val="tx1"/>
                </a:solidFill>
                <a:ea typeface="ＭＳ Ｐゴシック"/>
                <a:cs typeface="ＭＳ Ｐゴシック"/>
              </a:rPr>
              <a:t>requiere</a:t>
            </a:r>
            <a:r>
              <a:rPr lang="en-US" sz="1400" b="1" dirty="0">
                <a:solidFill>
                  <a:schemeClr val="tx1"/>
                </a:solidFill>
                <a:ea typeface="ＭＳ Ｐゴシック"/>
                <a:cs typeface="ＭＳ Ｐゴシック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a typeface="ＭＳ Ｐゴシック"/>
                <a:cs typeface="ＭＳ Ｐゴシック"/>
              </a:rPr>
              <a:t>demasiado</a:t>
            </a:r>
            <a:r>
              <a:rPr lang="en-US" sz="1400" b="1" dirty="0">
                <a:solidFill>
                  <a:schemeClr val="tx1"/>
                </a:solidFill>
                <a:ea typeface="ＭＳ Ｐゴシック"/>
                <a:cs typeface="ＭＳ Ｐゴシック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a typeface="ＭＳ Ｐゴシック"/>
                <a:cs typeface="ＭＳ Ｐゴシック"/>
              </a:rPr>
              <a:t>poder</a:t>
            </a:r>
            <a:r>
              <a:rPr lang="en-US" sz="1400" b="1" dirty="0">
                <a:solidFill>
                  <a:schemeClr val="tx1"/>
                </a:solidFill>
                <a:ea typeface="ＭＳ Ｐゴシック"/>
                <a:cs typeface="ＭＳ Ｐゴシック"/>
              </a:rPr>
              <a:t> de </a:t>
            </a:r>
            <a:r>
              <a:rPr lang="en-US" sz="1400" b="1" dirty="0" err="1">
                <a:solidFill>
                  <a:schemeClr val="tx1"/>
                </a:solidFill>
                <a:ea typeface="ＭＳ Ｐゴシック"/>
                <a:cs typeface="ＭＳ Ｐゴシック"/>
              </a:rPr>
              <a:t>cómputo</a:t>
            </a:r>
            <a:endParaRPr lang="en-US" sz="1400" b="1" dirty="0">
              <a:solidFill>
                <a:schemeClr val="tx1"/>
              </a:solidFill>
              <a:ea typeface="ＭＳ Ｐゴシック"/>
              <a:cs typeface="ＭＳ Ｐゴシック"/>
            </a:endParaRPr>
          </a:p>
          <a:p>
            <a:pPr marL="176400" indent="-169200">
              <a:lnSpc>
                <a:spcPct val="90000"/>
              </a:lnSpc>
              <a:spcBef>
                <a:spcPts val="600"/>
              </a:spcBef>
              <a:buClr>
                <a:srgbClr val="0064AF"/>
              </a:buClr>
              <a:buSzPct val="100000"/>
              <a:buFont typeface="Wingdings"/>
              <a:buChar char="§"/>
            </a:pPr>
            <a:endParaRPr lang="en-US" sz="1400" b="1" dirty="0">
              <a:solidFill>
                <a:schemeClr val="tx1"/>
              </a:solidFill>
              <a:ea typeface="ＭＳ Ｐゴシック"/>
              <a:cs typeface="ＭＳ Ｐゴシック"/>
            </a:endParaRPr>
          </a:p>
          <a:p>
            <a:pPr marL="176400" indent="-169200">
              <a:lnSpc>
                <a:spcPct val="90000"/>
              </a:lnSpc>
              <a:spcBef>
                <a:spcPts val="600"/>
              </a:spcBef>
              <a:buClr>
                <a:srgbClr val="0064AF"/>
              </a:buClr>
              <a:buSzPct val="100000"/>
              <a:buFont typeface="Wingdings"/>
              <a:buChar char="§"/>
            </a:pPr>
            <a:r>
              <a:rPr lang="es-MX" sz="1400" b="1" dirty="0">
                <a:solidFill>
                  <a:schemeClr val="tx1"/>
                </a:solidFill>
                <a:ea typeface="ＭＳ Ｐゴシック"/>
                <a:cs typeface="ＭＳ Ｐゴシック"/>
              </a:rPr>
              <a:t>Divide y vencerás</a:t>
            </a:r>
            <a:endParaRPr lang="en-US" sz="1400" b="1" dirty="0">
              <a:solidFill>
                <a:schemeClr val="tx1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07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8" grpId="0" animBg="1"/>
      <p:bldP spid="99" grpId="0" animBg="1"/>
      <p:bldP spid="1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Resolviendo la no disponibilidad de sistemas e infraestructura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83892" y="3222665"/>
            <a:ext cx="458575" cy="140820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804442" y="2326061"/>
            <a:ext cx="602470" cy="4046477"/>
            <a:chOff x="845386" y="1391313"/>
            <a:chExt cx="602470" cy="3037668"/>
          </a:xfrm>
        </p:grpSpPr>
        <p:grpSp>
          <p:nvGrpSpPr>
            <p:cNvPr id="11" name="Group 10"/>
            <p:cNvGrpSpPr/>
            <p:nvPr/>
          </p:nvGrpSpPr>
          <p:grpSpPr>
            <a:xfrm>
              <a:off x="861406" y="1391313"/>
              <a:ext cx="586450" cy="760316"/>
              <a:chOff x="-2090897" y="2377406"/>
              <a:chExt cx="750142" cy="938739"/>
            </a:xfrm>
          </p:grpSpPr>
          <p:pic>
            <p:nvPicPr>
              <p:cNvPr id="12" name="Picture 11" descr="developer-blue.png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2071224" y="2377406"/>
                <a:ext cx="500095" cy="65626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2090897" y="2674088"/>
                <a:ext cx="500095" cy="642057"/>
              </a:xfrm>
              <a:prstGeom prst="rect">
                <a:avLst/>
              </a:prstGeom>
            </p:spPr>
          </p:pic>
          <p:pic>
            <p:nvPicPr>
              <p:cNvPr id="14" name="Picture 13" descr="developer-blue.png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1840850" y="2555829"/>
                <a:ext cx="500095" cy="656269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845386" y="2463055"/>
              <a:ext cx="586450" cy="760316"/>
              <a:chOff x="-2090897" y="2377406"/>
              <a:chExt cx="750142" cy="938739"/>
            </a:xfrm>
          </p:grpSpPr>
          <p:pic>
            <p:nvPicPr>
              <p:cNvPr id="17" name="Picture 16" descr="developer-blue.png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2071224" y="2377406"/>
                <a:ext cx="500095" cy="65626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2090897" y="2674088"/>
                <a:ext cx="500095" cy="642057"/>
              </a:xfrm>
              <a:prstGeom prst="rect">
                <a:avLst/>
              </a:prstGeom>
            </p:spPr>
          </p:pic>
          <p:pic>
            <p:nvPicPr>
              <p:cNvPr id="19" name="Picture 18" descr="developer-blue.png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1840850" y="2555829"/>
                <a:ext cx="500095" cy="656269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860766" y="3668665"/>
              <a:ext cx="586450" cy="760316"/>
              <a:chOff x="-2090897" y="2377406"/>
              <a:chExt cx="750142" cy="938739"/>
            </a:xfrm>
          </p:grpSpPr>
          <p:pic>
            <p:nvPicPr>
              <p:cNvPr id="21" name="Picture 20" descr="developer-blue.png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2071224" y="2377406"/>
                <a:ext cx="500095" cy="65626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2090897" y="2674088"/>
                <a:ext cx="500095" cy="642057"/>
              </a:xfrm>
              <a:prstGeom prst="rect">
                <a:avLst/>
              </a:prstGeom>
            </p:spPr>
          </p:pic>
          <p:pic>
            <p:nvPicPr>
              <p:cNvPr id="23" name="Picture 22" descr="developer-blue.png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1840850" y="2555829"/>
                <a:ext cx="500095" cy="656269"/>
              </a:xfrm>
              <a:prstGeom prst="rect">
                <a:avLst/>
              </a:prstGeom>
            </p:spPr>
          </p:pic>
        </p:grpSp>
      </p:grpSp>
      <p:sp>
        <p:nvSpPr>
          <p:cNvPr id="25" name="TextBox 24"/>
          <p:cNvSpPr txBox="1"/>
          <p:nvPr/>
        </p:nvSpPr>
        <p:spPr>
          <a:xfrm>
            <a:off x="1406912" y="1715920"/>
            <a:ext cx="257509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err="1" smtClean="0">
                <a:solidFill>
                  <a:schemeClr val="tx1"/>
                </a:solidFill>
              </a:rPr>
              <a:t>Servicio</a:t>
            </a:r>
            <a:r>
              <a:rPr lang="en-US" sz="1400" b="1" dirty="0" smtClean="0">
                <a:solidFill>
                  <a:schemeClr val="tx1"/>
                </a:solidFill>
              </a:rPr>
              <a:t> de Mainframe o </a:t>
            </a:r>
            <a:r>
              <a:rPr lang="en-US" sz="1400" b="1" dirty="0" err="1" smtClean="0">
                <a:solidFill>
                  <a:schemeClr val="tx1"/>
                </a:solidFill>
              </a:rPr>
              <a:t>sistema</a:t>
            </a:r>
            <a:r>
              <a:rPr lang="en-US" sz="1400" b="1" dirty="0" smtClean="0">
                <a:solidFill>
                  <a:schemeClr val="tx1"/>
                </a:solidFill>
              </a:rPr>
              <a:t> X </a:t>
            </a:r>
            <a:r>
              <a:rPr lang="en-US" sz="1400" b="1" dirty="0" err="1" smtClean="0">
                <a:solidFill>
                  <a:schemeClr val="tx1"/>
                </a:solidFill>
              </a:rPr>
              <a:t>compartido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endCxn id="15" idx="1"/>
          </p:cNvCxnSpPr>
          <p:nvPr/>
        </p:nvCxnSpPr>
        <p:spPr>
          <a:xfrm>
            <a:off x="1390893" y="2872593"/>
            <a:ext cx="1092999" cy="1054174"/>
          </a:xfrm>
          <a:prstGeom prst="straightConnector1">
            <a:avLst/>
          </a:prstGeom>
          <a:ln w="25400" cap="rnd">
            <a:solidFill>
              <a:srgbClr val="58676D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3"/>
            <a:endCxn id="15" idx="1"/>
          </p:cNvCxnSpPr>
          <p:nvPr/>
        </p:nvCxnSpPr>
        <p:spPr>
          <a:xfrm flipV="1">
            <a:off x="1406273" y="3926767"/>
            <a:ext cx="1077619" cy="1979486"/>
          </a:xfrm>
          <a:prstGeom prst="straightConnector1">
            <a:avLst/>
          </a:prstGeom>
          <a:ln w="25400" cap="rnd">
            <a:solidFill>
              <a:srgbClr val="58676D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3"/>
            <a:endCxn id="15" idx="1"/>
          </p:cNvCxnSpPr>
          <p:nvPr/>
        </p:nvCxnSpPr>
        <p:spPr>
          <a:xfrm flipV="1">
            <a:off x="1390893" y="3926767"/>
            <a:ext cx="1092999" cy="373493"/>
          </a:xfrm>
          <a:prstGeom prst="straightConnector1">
            <a:avLst/>
          </a:prstGeom>
          <a:ln w="25400" cap="rnd">
            <a:solidFill>
              <a:srgbClr val="58676D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5460602" y="2359989"/>
            <a:ext cx="602470" cy="4046477"/>
            <a:chOff x="845386" y="1391313"/>
            <a:chExt cx="602470" cy="3037668"/>
          </a:xfrm>
        </p:grpSpPr>
        <p:grpSp>
          <p:nvGrpSpPr>
            <p:cNvPr id="39" name="Group 38"/>
            <p:cNvGrpSpPr/>
            <p:nvPr/>
          </p:nvGrpSpPr>
          <p:grpSpPr>
            <a:xfrm>
              <a:off x="861406" y="1391313"/>
              <a:ext cx="586450" cy="760316"/>
              <a:chOff x="-2090897" y="2377406"/>
              <a:chExt cx="750142" cy="938739"/>
            </a:xfrm>
          </p:grpSpPr>
          <p:pic>
            <p:nvPicPr>
              <p:cNvPr id="48" name="Picture 47" descr="developer-blue.png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2071224" y="2377406"/>
                <a:ext cx="500095" cy="656269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2090897" y="2674088"/>
                <a:ext cx="500095" cy="642057"/>
              </a:xfrm>
              <a:prstGeom prst="rect">
                <a:avLst/>
              </a:prstGeom>
            </p:spPr>
          </p:pic>
          <p:pic>
            <p:nvPicPr>
              <p:cNvPr id="50" name="Picture 49" descr="developer-blue.png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1840850" y="2555829"/>
                <a:ext cx="500095" cy="656269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845386" y="2463055"/>
              <a:ext cx="586450" cy="760316"/>
              <a:chOff x="-2090897" y="2377406"/>
              <a:chExt cx="750142" cy="938739"/>
            </a:xfrm>
          </p:grpSpPr>
          <p:pic>
            <p:nvPicPr>
              <p:cNvPr id="45" name="Picture 44" descr="developer-blue.png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2071224" y="2377406"/>
                <a:ext cx="500095" cy="656269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2090897" y="2674088"/>
                <a:ext cx="500095" cy="642057"/>
              </a:xfrm>
              <a:prstGeom prst="rect">
                <a:avLst/>
              </a:prstGeom>
            </p:spPr>
          </p:pic>
          <p:pic>
            <p:nvPicPr>
              <p:cNvPr id="47" name="Picture 46" descr="developer-blue.png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1840850" y="2555829"/>
                <a:ext cx="500095" cy="656269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860766" y="3668665"/>
              <a:ext cx="586450" cy="760316"/>
              <a:chOff x="-2090897" y="2377406"/>
              <a:chExt cx="750142" cy="938739"/>
            </a:xfrm>
          </p:grpSpPr>
          <p:pic>
            <p:nvPicPr>
              <p:cNvPr id="42" name="Picture 41" descr="developer-blue.png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2071224" y="2377406"/>
                <a:ext cx="500095" cy="656269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2090897" y="2674088"/>
                <a:ext cx="500095" cy="642057"/>
              </a:xfrm>
              <a:prstGeom prst="rect">
                <a:avLst/>
              </a:prstGeom>
            </p:spPr>
          </p:pic>
          <p:pic>
            <p:nvPicPr>
              <p:cNvPr id="44" name="Picture 43" descr="developer-blue.png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1840850" y="2555829"/>
                <a:ext cx="500095" cy="656269"/>
              </a:xfrm>
              <a:prstGeom prst="rect">
                <a:avLst/>
              </a:prstGeom>
            </p:spPr>
          </p:pic>
        </p:grpSp>
      </p:grpSp>
      <p:cxnSp>
        <p:nvCxnSpPr>
          <p:cNvPr id="51" name="Straight Arrow Connector 50"/>
          <p:cNvCxnSpPr/>
          <p:nvPr/>
        </p:nvCxnSpPr>
        <p:spPr>
          <a:xfrm>
            <a:off x="6062433" y="2906520"/>
            <a:ext cx="802389" cy="0"/>
          </a:xfrm>
          <a:prstGeom prst="straightConnector1">
            <a:avLst/>
          </a:prstGeom>
          <a:ln w="25400" cap="rnd">
            <a:solidFill>
              <a:srgbClr val="58676D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4" idx="3"/>
          </p:cNvCxnSpPr>
          <p:nvPr/>
        </p:nvCxnSpPr>
        <p:spPr>
          <a:xfrm>
            <a:off x="6062432" y="5940181"/>
            <a:ext cx="656418" cy="0"/>
          </a:xfrm>
          <a:prstGeom prst="straightConnector1">
            <a:avLst/>
          </a:prstGeom>
          <a:ln w="25400" cap="rnd">
            <a:solidFill>
              <a:srgbClr val="58676D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047053" y="4301719"/>
            <a:ext cx="817769" cy="0"/>
          </a:xfrm>
          <a:prstGeom prst="straightConnector1">
            <a:avLst/>
          </a:prstGeom>
          <a:ln w="25400" cap="rnd">
            <a:solidFill>
              <a:srgbClr val="58676D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063072" y="1827021"/>
            <a:ext cx="2575096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err="1" smtClean="0">
                <a:solidFill>
                  <a:schemeClr val="tx1"/>
                </a:solidFill>
              </a:rPr>
              <a:t>Ambientes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virtuales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6744801" y="2380506"/>
            <a:ext cx="1199938" cy="1247986"/>
            <a:chOff x="6852242" y="2619563"/>
            <a:chExt cx="1199938" cy="936856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2242" y="2619563"/>
              <a:ext cx="1199938" cy="936856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7105089" y="2627754"/>
              <a:ext cx="321171" cy="480235"/>
              <a:chOff x="7105089" y="2627754"/>
              <a:chExt cx="321171" cy="480235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7217938" y="2627754"/>
                <a:ext cx="208322" cy="480235"/>
              </a:xfrm>
              <a:prstGeom prst="rect">
                <a:avLst/>
              </a:prstGeom>
            </p:spPr>
          </p:pic>
          <p:pic>
            <p:nvPicPr>
              <p:cNvPr id="67" name="Picture 66" descr="VSE-Box!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105089" y="2673721"/>
                <a:ext cx="213520" cy="291525"/>
              </a:xfrm>
              <a:prstGeom prst="rect">
                <a:avLst/>
              </a:prstGeom>
            </p:spPr>
          </p:pic>
        </p:grpSp>
        <p:grpSp>
          <p:nvGrpSpPr>
            <p:cNvPr id="71" name="Group 70"/>
            <p:cNvGrpSpPr/>
            <p:nvPr/>
          </p:nvGrpSpPr>
          <p:grpSpPr>
            <a:xfrm>
              <a:off x="7105089" y="2951511"/>
              <a:ext cx="321171" cy="480235"/>
              <a:chOff x="7105089" y="2627754"/>
              <a:chExt cx="321171" cy="480235"/>
            </a:xfrm>
          </p:grpSpPr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7217938" y="2627754"/>
                <a:ext cx="208322" cy="480235"/>
              </a:xfrm>
              <a:prstGeom prst="rect">
                <a:avLst/>
              </a:prstGeom>
            </p:spPr>
          </p:pic>
          <p:pic>
            <p:nvPicPr>
              <p:cNvPr id="73" name="Picture 72" descr="VSE-Box!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105089" y="2673721"/>
                <a:ext cx="213520" cy="291525"/>
              </a:xfrm>
              <a:prstGeom prst="rect">
                <a:avLst/>
              </a:prstGeom>
            </p:spPr>
          </p:pic>
        </p:grpSp>
        <p:grpSp>
          <p:nvGrpSpPr>
            <p:cNvPr id="74" name="Group 73"/>
            <p:cNvGrpSpPr/>
            <p:nvPr/>
          </p:nvGrpSpPr>
          <p:grpSpPr>
            <a:xfrm>
              <a:off x="7388138" y="2916529"/>
              <a:ext cx="321171" cy="480235"/>
              <a:chOff x="7105089" y="2627754"/>
              <a:chExt cx="321171" cy="480235"/>
            </a:xfrm>
          </p:grpSpPr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7217938" y="2627754"/>
                <a:ext cx="208322" cy="480235"/>
              </a:xfrm>
              <a:prstGeom prst="rect">
                <a:avLst/>
              </a:prstGeom>
            </p:spPr>
          </p:pic>
          <p:pic>
            <p:nvPicPr>
              <p:cNvPr id="76" name="Picture 75" descr="VSE-Box!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105089" y="2673721"/>
                <a:ext cx="213520" cy="291525"/>
              </a:xfrm>
              <a:prstGeom prst="rect">
                <a:avLst/>
              </a:prstGeom>
            </p:spPr>
          </p:pic>
        </p:grpSp>
      </p:grpSp>
      <p:grpSp>
        <p:nvGrpSpPr>
          <p:cNvPr id="78" name="Group 77"/>
          <p:cNvGrpSpPr/>
          <p:nvPr/>
        </p:nvGrpSpPr>
        <p:grpSpPr>
          <a:xfrm>
            <a:off x="6747078" y="3753728"/>
            <a:ext cx="1199938" cy="1247986"/>
            <a:chOff x="6852242" y="2619563"/>
            <a:chExt cx="1199938" cy="936856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2242" y="2619563"/>
              <a:ext cx="1199938" cy="936856"/>
            </a:xfrm>
            <a:prstGeom prst="rect">
              <a:avLst/>
            </a:prstGeom>
          </p:spPr>
        </p:pic>
        <p:grpSp>
          <p:nvGrpSpPr>
            <p:cNvPr id="80" name="Group 79"/>
            <p:cNvGrpSpPr/>
            <p:nvPr/>
          </p:nvGrpSpPr>
          <p:grpSpPr>
            <a:xfrm>
              <a:off x="7105089" y="2627754"/>
              <a:ext cx="321171" cy="480235"/>
              <a:chOff x="7105089" y="2627754"/>
              <a:chExt cx="321171" cy="480235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7217938" y="2627754"/>
                <a:ext cx="208322" cy="480235"/>
              </a:xfrm>
              <a:prstGeom prst="rect">
                <a:avLst/>
              </a:prstGeom>
            </p:spPr>
          </p:pic>
          <p:pic>
            <p:nvPicPr>
              <p:cNvPr id="88" name="Picture 87" descr="VSE-Box!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105089" y="2673721"/>
                <a:ext cx="213520" cy="291525"/>
              </a:xfrm>
              <a:prstGeom prst="rect">
                <a:avLst/>
              </a:prstGeom>
            </p:spPr>
          </p:pic>
        </p:grpSp>
        <p:grpSp>
          <p:nvGrpSpPr>
            <p:cNvPr id="81" name="Group 80"/>
            <p:cNvGrpSpPr/>
            <p:nvPr/>
          </p:nvGrpSpPr>
          <p:grpSpPr>
            <a:xfrm>
              <a:off x="7105089" y="2951511"/>
              <a:ext cx="321171" cy="480235"/>
              <a:chOff x="7105089" y="2627754"/>
              <a:chExt cx="321171" cy="480235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7217938" y="2627754"/>
                <a:ext cx="208322" cy="480235"/>
              </a:xfrm>
              <a:prstGeom prst="rect">
                <a:avLst/>
              </a:prstGeom>
            </p:spPr>
          </p:pic>
          <p:pic>
            <p:nvPicPr>
              <p:cNvPr id="86" name="Picture 85" descr="VSE-Box!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105089" y="2673721"/>
                <a:ext cx="213520" cy="291525"/>
              </a:xfrm>
              <a:prstGeom prst="rect">
                <a:avLst/>
              </a:prstGeom>
            </p:spPr>
          </p:pic>
        </p:grpSp>
        <p:grpSp>
          <p:nvGrpSpPr>
            <p:cNvPr id="82" name="Group 81"/>
            <p:cNvGrpSpPr/>
            <p:nvPr/>
          </p:nvGrpSpPr>
          <p:grpSpPr>
            <a:xfrm>
              <a:off x="7388138" y="2916529"/>
              <a:ext cx="321171" cy="480235"/>
              <a:chOff x="7105089" y="2627754"/>
              <a:chExt cx="321171" cy="480235"/>
            </a:xfrm>
          </p:grpSpPr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7217938" y="2627754"/>
                <a:ext cx="208322" cy="480235"/>
              </a:xfrm>
              <a:prstGeom prst="rect">
                <a:avLst/>
              </a:prstGeom>
            </p:spPr>
          </p:pic>
          <p:pic>
            <p:nvPicPr>
              <p:cNvPr id="84" name="Picture 83" descr="VSE-Box!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105089" y="2673721"/>
                <a:ext cx="213520" cy="291525"/>
              </a:xfrm>
              <a:prstGeom prst="rect">
                <a:avLst/>
              </a:prstGeom>
            </p:spPr>
          </p:pic>
        </p:grpSp>
      </p:grpSp>
      <p:grpSp>
        <p:nvGrpSpPr>
          <p:cNvPr id="89" name="Group 88"/>
          <p:cNvGrpSpPr/>
          <p:nvPr/>
        </p:nvGrpSpPr>
        <p:grpSpPr>
          <a:xfrm>
            <a:off x="6718850" y="5158480"/>
            <a:ext cx="1199938" cy="1247986"/>
            <a:chOff x="6852242" y="2619563"/>
            <a:chExt cx="1199938" cy="936856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2242" y="2619563"/>
              <a:ext cx="1199938" cy="936856"/>
            </a:xfrm>
            <a:prstGeom prst="rect">
              <a:avLst/>
            </a:prstGeom>
          </p:spPr>
        </p:pic>
        <p:grpSp>
          <p:nvGrpSpPr>
            <p:cNvPr id="91" name="Group 90"/>
            <p:cNvGrpSpPr/>
            <p:nvPr/>
          </p:nvGrpSpPr>
          <p:grpSpPr>
            <a:xfrm>
              <a:off x="7105089" y="2627754"/>
              <a:ext cx="321171" cy="480235"/>
              <a:chOff x="7105089" y="2627754"/>
              <a:chExt cx="321171" cy="480235"/>
            </a:xfrm>
          </p:grpSpPr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7217938" y="2627754"/>
                <a:ext cx="208322" cy="480235"/>
              </a:xfrm>
              <a:prstGeom prst="rect">
                <a:avLst/>
              </a:prstGeom>
            </p:spPr>
          </p:pic>
          <p:pic>
            <p:nvPicPr>
              <p:cNvPr id="99" name="Picture 98" descr="VSE-Box!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105089" y="2673721"/>
                <a:ext cx="213520" cy="291525"/>
              </a:xfrm>
              <a:prstGeom prst="rect">
                <a:avLst/>
              </a:prstGeom>
            </p:spPr>
          </p:pic>
        </p:grpSp>
        <p:grpSp>
          <p:nvGrpSpPr>
            <p:cNvPr id="92" name="Group 91"/>
            <p:cNvGrpSpPr/>
            <p:nvPr/>
          </p:nvGrpSpPr>
          <p:grpSpPr>
            <a:xfrm>
              <a:off x="7105089" y="2951511"/>
              <a:ext cx="321171" cy="480235"/>
              <a:chOff x="7105089" y="2627754"/>
              <a:chExt cx="321171" cy="480235"/>
            </a:xfrm>
          </p:grpSpPr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7217938" y="2627754"/>
                <a:ext cx="208322" cy="480235"/>
              </a:xfrm>
              <a:prstGeom prst="rect">
                <a:avLst/>
              </a:prstGeom>
            </p:spPr>
          </p:pic>
          <p:pic>
            <p:nvPicPr>
              <p:cNvPr id="97" name="Picture 96" descr="VSE-Box!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105089" y="2673721"/>
                <a:ext cx="213520" cy="291525"/>
              </a:xfrm>
              <a:prstGeom prst="rect">
                <a:avLst/>
              </a:prstGeom>
            </p:spPr>
          </p:pic>
        </p:grpSp>
        <p:grpSp>
          <p:nvGrpSpPr>
            <p:cNvPr id="93" name="Group 92"/>
            <p:cNvGrpSpPr/>
            <p:nvPr/>
          </p:nvGrpSpPr>
          <p:grpSpPr>
            <a:xfrm>
              <a:off x="7388138" y="2916529"/>
              <a:ext cx="321171" cy="480235"/>
              <a:chOff x="7105089" y="2627754"/>
              <a:chExt cx="321171" cy="480235"/>
            </a:xfrm>
          </p:grpSpPr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7217938" y="2627754"/>
                <a:ext cx="208322" cy="480235"/>
              </a:xfrm>
              <a:prstGeom prst="rect">
                <a:avLst/>
              </a:prstGeom>
            </p:spPr>
          </p:pic>
          <p:pic>
            <p:nvPicPr>
              <p:cNvPr id="95" name="Picture 94" descr="VSE-Box!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105089" y="2673721"/>
                <a:ext cx="213520" cy="291525"/>
              </a:xfrm>
              <a:prstGeom prst="rect">
                <a:avLst/>
              </a:prstGeom>
            </p:spPr>
          </p:pic>
        </p:grpSp>
      </p:grpSp>
      <p:cxnSp>
        <p:nvCxnSpPr>
          <p:cNvPr id="110" name="Straight Connector 109"/>
          <p:cNvCxnSpPr/>
          <p:nvPr/>
        </p:nvCxnSpPr>
        <p:spPr>
          <a:xfrm flipH="1">
            <a:off x="4436159" y="1753903"/>
            <a:ext cx="3957" cy="4517272"/>
          </a:xfrm>
          <a:prstGeom prst="line">
            <a:avLst/>
          </a:prstGeom>
          <a:ln w="9525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628500" y="1386933"/>
            <a:ext cx="784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232918" y="1417433"/>
            <a:ext cx="1045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DESPUÉS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69262" y="3972152"/>
            <a:ext cx="4548251" cy="2103767"/>
          </a:xfrm>
          <a:prstGeom prst="rect">
            <a:avLst/>
          </a:prstGeom>
          <a:solidFill>
            <a:srgbClr val="22465E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Cómo</a:t>
            </a:r>
            <a:r>
              <a:rPr lang="en-US" dirty="0" smtClean="0"/>
              <a:t> CA </a:t>
            </a:r>
            <a:r>
              <a:rPr lang="en-US" dirty="0"/>
              <a:t>LISA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ayudar</a:t>
            </a:r>
            <a:r>
              <a:rPr lang="en-US" dirty="0" smtClean="0"/>
              <a:t> a la </a:t>
            </a:r>
            <a:r>
              <a:rPr lang="en-US" dirty="0" err="1" smtClean="0"/>
              <a:t>Calidad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6161" y="1131473"/>
            <a:ext cx="8113713" cy="25068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Font typeface="Wingdings" charset="2"/>
              <a:buChar char="§"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79450" indent="-28575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/>
              <a:buChar char="–"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779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charset="2"/>
              <a:buChar char="§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20800" marR="0" indent="-22860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Tx/>
              <a:buFont typeface="Arial"/>
              <a:buChar char="–"/>
              <a:tabLst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charset="2"/>
              <a:buChar char="§"/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53BBD4"/>
              </a:buClr>
            </a:pPr>
            <a:r>
              <a:rPr lang="es-MX" sz="1600" b="1" dirty="0" err="1" smtClean="0">
                <a:solidFill>
                  <a:schemeClr val="tx1"/>
                </a:solidFill>
              </a:rPr>
              <a:t>Defect</a:t>
            </a:r>
            <a:r>
              <a:rPr lang="es-MX" sz="1600" b="1" dirty="0" smtClean="0">
                <a:solidFill>
                  <a:schemeClr val="tx1"/>
                </a:solidFill>
              </a:rPr>
              <a:t> escape ratio </a:t>
            </a:r>
            <a:r>
              <a:rPr lang="es-MX" sz="1600" dirty="0" smtClean="0">
                <a:solidFill>
                  <a:schemeClr val="tx1"/>
                </a:solidFill>
              </a:rPr>
              <a:t>(DER) mide cuántos defectos “escapan” de una fase de desarrollo a otra fase o incluso a </a:t>
            </a:r>
            <a:r>
              <a:rPr lang="es-MX" sz="1600" dirty="0" err="1" smtClean="0">
                <a:solidFill>
                  <a:schemeClr val="tx1"/>
                </a:solidFill>
              </a:rPr>
              <a:t>producición</a:t>
            </a:r>
            <a:endParaRPr lang="es-MX" sz="1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>
                <a:srgbClr val="53BBD4"/>
              </a:buClr>
            </a:pPr>
            <a:r>
              <a:rPr lang="es-MX" sz="1600" dirty="0" err="1" smtClean="0">
                <a:solidFill>
                  <a:schemeClr val="tx1"/>
                </a:solidFill>
              </a:rPr>
              <a:t>Service</a:t>
            </a:r>
            <a:r>
              <a:rPr lang="es-MX" sz="1600" dirty="0" smtClean="0">
                <a:solidFill>
                  <a:schemeClr val="tx1"/>
                </a:solidFill>
              </a:rPr>
              <a:t> </a:t>
            </a:r>
            <a:r>
              <a:rPr lang="es-MX" sz="1600" dirty="0" err="1" smtClean="0">
                <a:solidFill>
                  <a:schemeClr val="tx1"/>
                </a:solidFill>
              </a:rPr>
              <a:t>Virtualization</a:t>
            </a:r>
            <a:r>
              <a:rPr lang="es-MX" sz="1600" dirty="0" smtClean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crea ambientes para pruebas semejantes a la realidad</a:t>
            </a:r>
            <a:r>
              <a:rPr lang="es-MX" sz="1600" dirty="0" smtClean="0">
                <a:solidFill>
                  <a:schemeClr val="tx1"/>
                </a:solidFill>
              </a:rPr>
              <a:t>, esto habilita la prueba de requerimientos funcionales y no funcionales</a:t>
            </a:r>
          </a:p>
          <a:p>
            <a:pPr>
              <a:lnSpc>
                <a:spcPct val="100000"/>
              </a:lnSpc>
              <a:buClr>
                <a:srgbClr val="53BBD4"/>
              </a:buClr>
            </a:pPr>
            <a:r>
              <a:rPr lang="es-MX" sz="1600" dirty="0" smtClean="0">
                <a:solidFill>
                  <a:schemeClr val="tx1"/>
                </a:solidFill>
              </a:rPr>
              <a:t>El aumento en la </a:t>
            </a:r>
            <a:r>
              <a:rPr lang="es-MX" sz="1800" b="1" dirty="0" smtClean="0">
                <a:solidFill>
                  <a:schemeClr val="tx1"/>
                </a:solidFill>
              </a:rPr>
              <a:t>cobertura de casos de pruebas</a:t>
            </a:r>
            <a:r>
              <a:rPr lang="es-MX" sz="1600" dirty="0" smtClean="0">
                <a:solidFill>
                  <a:schemeClr val="tx1"/>
                </a:solidFill>
              </a:rPr>
              <a:t> reduce dramáticamente los errores que escapan a una siguiente fase.</a:t>
            </a:r>
            <a:endParaRPr lang="es-MX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639940950"/>
              </p:ext>
            </p:extLst>
          </p:nvPr>
        </p:nvGraphicFramePr>
        <p:xfrm>
          <a:off x="2610097" y="3894076"/>
          <a:ext cx="6246421" cy="212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01376" y="977994"/>
            <a:ext cx="7949835" cy="0"/>
          </a:xfrm>
          <a:prstGeom prst="line">
            <a:avLst/>
          </a:prstGeom>
          <a:ln w="9525" cap="rnd" cmpd="sng">
            <a:solidFill>
              <a:srgbClr val="5867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1376" y="3677155"/>
            <a:ext cx="7949835" cy="0"/>
          </a:xfrm>
          <a:prstGeom prst="line">
            <a:avLst/>
          </a:prstGeom>
          <a:ln w="9525" cap="rnd" cmpd="sng">
            <a:solidFill>
              <a:srgbClr val="5867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7486" y="5042778"/>
            <a:ext cx="1581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0" i="0" u="none" strike="noStrike" kern="1200" baseline="0">
                <a:solidFill>
                  <a:srgbClr val="22465E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488" y="4537436"/>
            <a:ext cx="1581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0" i="0" u="none" strike="noStrike" kern="1200" baseline="0">
                <a:solidFill>
                  <a:srgbClr val="22465E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tx1"/>
                </a:solidFill>
              </a:rPr>
              <a:t>5</a:t>
            </a:r>
            <a:r>
              <a:rPr lang="en-US" sz="1200" b="1" dirty="0" smtClean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440886" y="4690165"/>
            <a:ext cx="1923804" cy="523752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58192" y="4762930"/>
            <a:ext cx="1906499" cy="571284"/>
          </a:xfrm>
          <a:prstGeom prst="line">
            <a:avLst/>
          </a:prstGeom>
          <a:ln w="28575" cmpd="sng"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7487" y="3972154"/>
            <a:ext cx="1974557" cy="2103765"/>
          </a:xfrm>
          <a:prstGeom prst="rect">
            <a:avLst/>
          </a:prstGeom>
          <a:solidFill>
            <a:srgbClr val="22465E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3466" y="5526916"/>
            <a:ext cx="1994843" cy="1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8478" y="3934942"/>
            <a:ext cx="2612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0" i="0" u="none" strike="noStrike" kern="1200" baseline="0">
                <a:solidFill>
                  <a:srgbClr val="22465E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DEFECTS FIXED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5153" y="5564127"/>
            <a:ext cx="2612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0" i="0" u="none" strike="noStrike" kern="1200" baseline="0">
                <a:solidFill>
                  <a:srgbClr val="22465E"/>
                </a:solidFill>
                <a:latin typeface="+mn-lt"/>
                <a:ea typeface="+mn-ea"/>
                <a:cs typeface="+mn-cs"/>
              </a:defRPr>
            </a:pPr>
            <a:r>
              <a:rPr lang="en-US" sz="1600" b="1" smtClean="0">
                <a:solidFill>
                  <a:schemeClr val="tx1"/>
                </a:solidFill>
              </a:rPr>
              <a:t>Dev/Unit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655527" y="5526916"/>
            <a:ext cx="4548251" cy="28508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1975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127643" y="4546281"/>
            <a:ext cx="3887476" cy="1595544"/>
            <a:chOff x="4648200" y="1022350"/>
            <a:chExt cx="4361549" cy="172460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l="56197" t="6327" r="84" b="617"/>
            <a:stretch/>
          </p:blipFill>
          <p:spPr>
            <a:xfrm>
              <a:off x="7586754" y="1022350"/>
              <a:ext cx="1422995" cy="17246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77800" algn="ctr" rotWithShape="0">
                <a:prstClr val="black">
                  <a:alpha val="28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t="6944"/>
            <a:stretch/>
          </p:blipFill>
          <p:spPr>
            <a:xfrm>
              <a:off x="4648200" y="1022350"/>
              <a:ext cx="2934346" cy="1701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77800" algn="ctr" rotWithShape="0">
                <a:prstClr val="black">
                  <a:alpha val="28000"/>
                </a:prstClr>
              </a:outerShd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50 Billion Connected “Things” by 2020</a:t>
            </a:r>
            <a:br>
              <a:rPr lang="en-US" sz="2800" dirty="0"/>
            </a:br>
            <a:endParaRPr lang="lt-LT" dirty="0"/>
          </a:p>
        </p:txBody>
      </p:sp>
      <p:pic>
        <p:nvPicPr>
          <p:cNvPr id="3" name="Picture 12" descr="C:\@work\CA_2013\PPT\Gregoire\ELEM\ecomagination_Optima-CT6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4069" y="1077861"/>
            <a:ext cx="1982845" cy="159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3" descr="C:\@work\CA_2013\PPT\Gregoire\ELEM\healthcare-technolog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83630" y="1268279"/>
            <a:ext cx="1599706" cy="158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\\INTERAKT02\T_terrestre\@Jobs\CA_World_2013\CA_icons_screen_color_PNGs\Corporate\mixed_device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82705" y="1725478"/>
            <a:ext cx="1488122" cy="98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 descr="V:\@work_V8\CA_2013\PPT\Gregoire\elem\smart-fridge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507" y="1268279"/>
            <a:ext cx="1052951" cy="20071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:\@work\CA_2013\PPT\Gregoire\ELEM\20121201_TQP004_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82305" y="2716078"/>
            <a:ext cx="1374562" cy="115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4" descr="V:\@work_V8\CA_2013\PPT\Gregoire\elem\TV_Connect_with_TV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63987" y="4063938"/>
            <a:ext cx="2544717" cy="254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22925" y="2733400"/>
            <a:ext cx="2100354" cy="142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C:\@work\CA_2013\PPT\Gregoire\ELEM\viita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63307" y="5078279"/>
            <a:ext cx="1226441" cy="117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 descr="V:\@work_V8\CA_2013\PPT\Gregoire\elem\honeywell_smartline_message_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66872" y="1622945"/>
            <a:ext cx="671482" cy="91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7" descr="V:\@work_V8\CA_2013\PPT\Gregoire\elem\flow-healthcare-gadget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92307" y="3097078"/>
            <a:ext cx="1109919" cy="112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3107" y="3706678"/>
            <a:ext cx="2011045" cy="176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5" name="Picture 8" descr="http://vitahound.com/wp-content/uploads/2010/09/Dog-Oral-Care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11105" y="2563679"/>
            <a:ext cx="1205052" cy="1464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552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Desarrollo</a:t>
            </a:r>
            <a:r>
              <a:rPr lang="en-US" dirty="0" smtClean="0"/>
              <a:t> sin </a:t>
            </a:r>
            <a:r>
              <a:rPr lang="en-US" dirty="0" err="1" smtClean="0"/>
              <a:t>restricciones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Solución</a:t>
            </a:r>
            <a:r>
              <a:rPr lang="en-US" dirty="0" smtClean="0"/>
              <a:t>: Service Virtualization, “Shift-Left”</a:t>
            </a:r>
            <a:endParaRPr lang="en-US" sz="2000" dirty="0"/>
          </a:p>
        </p:txBody>
      </p:sp>
      <p:sp>
        <p:nvSpPr>
          <p:cNvPr id="3" name="Freeform 2"/>
          <p:cNvSpPr/>
          <p:nvPr/>
        </p:nvSpPr>
        <p:spPr>
          <a:xfrm>
            <a:off x="537314" y="4162264"/>
            <a:ext cx="8055952" cy="1740362"/>
          </a:xfrm>
          <a:custGeom>
            <a:avLst/>
            <a:gdLst>
              <a:gd name="connsiteX0" fmla="*/ 0 w 6986038"/>
              <a:gd name="connsiteY0" fmla="*/ 1658863 h 1662316"/>
              <a:gd name="connsiteX1" fmla="*/ 5080168 w 6986038"/>
              <a:gd name="connsiteY1" fmla="*/ 0 h 1662316"/>
              <a:gd name="connsiteX2" fmla="*/ 6945733 w 6986038"/>
              <a:gd name="connsiteY2" fmla="*/ 1652786 h 1662316"/>
              <a:gd name="connsiteX0" fmla="*/ 0 w 7011921"/>
              <a:gd name="connsiteY0" fmla="*/ 1661584 h 1665337"/>
              <a:gd name="connsiteX1" fmla="*/ 5080168 w 7011921"/>
              <a:gd name="connsiteY1" fmla="*/ 2721 h 1665337"/>
              <a:gd name="connsiteX2" fmla="*/ 6945733 w 7011921"/>
              <a:gd name="connsiteY2" fmla="*/ 1655507 h 1665337"/>
              <a:gd name="connsiteX0" fmla="*/ 0 w 6983505"/>
              <a:gd name="connsiteY0" fmla="*/ 1661584 h 1665185"/>
              <a:gd name="connsiteX1" fmla="*/ 5080168 w 6983505"/>
              <a:gd name="connsiteY1" fmla="*/ 2721 h 1665185"/>
              <a:gd name="connsiteX2" fmla="*/ 6945733 w 6983505"/>
              <a:gd name="connsiteY2" fmla="*/ 1655507 h 1665185"/>
              <a:gd name="connsiteX0" fmla="*/ 0 w 6983505"/>
              <a:gd name="connsiteY0" fmla="*/ 1672401 h 1676002"/>
              <a:gd name="connsiteX1" fmla="*/ 5080168 w 6983505"/>
              <a:gd name="connsiteY1" fmla="*/ 13538 h 1676002"/>
              <a:gd name="connsiteX2" fmla="*/ 6945733 w 6983505"/>
              <a:gd name="connsiteY2" fmla="*/ 1666324 h 1676002"/>
              <a:gd name="connsiteX0" fmla="*/ 0 w 6983505"/>
              <a:gd name="connsiteY0" fmla="*/ 1658863 h 1662464"/>
              <a:gd name="connsiteX1" fmla="*/ 5080168 w 6983505"/>
              <a:gd name="connsiteY1" fmla="*/ 0 h 1662464"/>
              <a:gd name="connsiteX2" fmla="*/ 6945733 w 6983505"/>
              <a:gd name="connsiteY2" fmla="*/ 1652786 h 1662464"/>
              <a:gd name="connsiteX0" fmla="*/ 0 w 6998508"/>
              <a:gd name="connsiteY0" fmla="*/ 1658965 h 1662347"/>
              <a:gd name="connsiteX1" fmla="*/ 5080168 w 6998508"/>
              <a:gd name="connsiteY1" fmla="*/ 102 h 1662347"/>
              <a:gd name="connsiteX2" fmla="*/ 6945733 w 6998508"/>
              <a:gd name="connsiteY2" fmla="*/ 1652888 h 1662347"/>
              <a:gd name="connsiteX0" fmla="*/ 0 w 6981251"/>
              <a:gd name="connsiteY0" fmla="*/ 1658864 h 1662317"/>
              <a:gd name="connsiteX1" fmla="*/ 5080168 w 6981251"/>
              <a:gd name="connsiteY1" fmla="*/ 1 h 1662317"/>
              <a:gd name="connsiteX2" fmla="*/ 6945733 w 6981251"/>
              <a:gd name="connsiteY2" fmla="*/ 1652787 h 1662317"/>
              <a:gd name="connsiteX0" fmla="*/ 0 w 6981251"/>
              <a:gd name="connsiteY0" fmla="*/ 1658864 h 1662317"/>
              <a:gd name="connsiteX1" fmla="*/ 5080168 w 6981251"/>
              <a:gd name="connsiteY1" fmla="*/ 1 h 1662317"/>
              <a:gd name="connsiteX2" fmla="*/ 6945733 w 6981251"/>
              <a:gd name="connsiteY2" fmla="*/ 1652787 h 1662317"/>
              <a:gd name="connsiteX0" fmla="*/ 0 w 6974777"/>
              <a:gd name="connsiteY0" fmla="*/ 1666273 h 1669690"/>
              <a:gd name="connsiteX1" fmla="*/ 4776330 w 6974777"/>
              <a:gd name="connsiteY1" fmla="*/ 0 h 1669690"/>
              <a:gd name="connsiteX2" fmla="*/ 6945733 w 6974777"/>
              <a:gd name="connsiteY2" fmla="*/ 1660196 h 1669690"/>
              <a:gd name="connsiteX0" fmla="*/ 0 w 6977355"/>
              <a:gd name="connsiteY0" fmla="*/ 1667374 h 1670544"/>
              <a:gd name="connsiteX1" fmla="*/ 4776330 w 6977355"/>
              <a:gd name="connsiteY1" fmla="*/ 1101 h 1670544"/>
              <a:gd name="connsiteX2" fmla="*/ 6945733 w 6977355"/>
              <a:gd name="connsiteY2" fmla="*/ 1661297 h 1670544"/>
              <a:gd name="connsiteX0" fmla="*/ 0 w 6971298"/>
              <a:gd name="connsiteY0" fmla="*/ 1666274 h 1669692"/>
              <a:gd name="connsiteX1" fmla="*/ 4776330 w 6971298"/>
              <a:gd name="connsiteY1" fmla="*/ 1 h 1669692"/>
              <a:gd name="connsiteX2" fmla="*/ 6945733 w 6971298"/>
              <a:gd name="connsiteY2" fmla="*/ 1660197 h 1669692"/>
              <a:gd name="connsiteX0" fmla="*/ 0 w 6970970"/>
              <a:gd name="connsiteY0" fmla="*/ 1695913 h 1699185"/>
              <a:gd name="connsiteX1" fmla="*/ 4752023 w 6970970"/>
              <a:gd name="connsiteY1" fmla="*/ 0 h 1699185"/>
              <a:gd name="connsiteX2" fmla="*/ 6945733 w 6970970"/>
              <a:gd name="connsiteY2" fmla="*/ 1689836 h 1699185"/>
              <a:gd name="connsiteX0" fmla="*/ 0 w 6975945"/>
              <a:gd name="connsiteY0" fmla="*/ 1695941 h 1699179"/>
              <a:gd name="connsiteX1" fmla="*/ 4752023 w 6975945"/>
              <a:gd name="connsiteY1" fmla="*/ 28 h 1699179"/>
              <a:gd name="connsiteX2" fmla="*/ 6945733 w 6975945"/>
              <a:gd name="connsiteY2" fmla="*/ 1689864 h 1699179"/>
              <a:gd name="connsiteX0" fmla="*/ 0 w 6945733"/>
              <a:gd name="connsiteY0" fmla="*/ 1695952 h 1695952"/>
              <a:gd name="connsiteX1" fmla="*/ 4752023 w 6945733"/>
              <a:gd name="connsiteY1" fmla="*/ 39 h 1695952"/>
              <a:gd name="connsiteX2" fmla="*/ 6945733 w 6945733"/>
              <a:gd name="connsiteY2" fmla="*/ 1689875 h 1695952"/>
              <a:gd name="connsiteX0" fmla="*/ 0 w 6945733"/>
              <a:gd name="connsiteY0" fmla="*/ 1695952 h 1695952"/>
              <a:gd name="connsiteX1" fmla="*/ 4752023 w 6945733"/>
              <a:gd name="connsiteY1" fmla="*/ 39 h 1695952"/>
              <a:gd name="connsiteX2" fmla="*/ 6945733 w 6945733"/>
              <a:gd name="connsiteY2" fmla="*/ 1689875 h 1695952"/>
              <a:gd name="connsiteX0" fmla="*/ 0 w 6945733"/>
              <a:gd name="connsiteY0" fmla="*/ 1718182 h 1718182"/>
              <a:gd name="connsiteX1" fmla="*/ 4995093 w 6945733"/>
              <a:gd name="connsiteY1" fmla="*/ 38 h 1718182"/>
              <a:gd name="connsiteX2" fmla="*/ 6945733 w 6945733"/>
              <a:gd name="connsiteY2" fmla="*/ 1712105 h 1718182"/>
              <a:gd name="connsiteX0" fmla="*/ 0 w 6945733"/>
              <a:gd name="connsiteY0" fmla="*/ 1621856 h 1621856"/>
              <a:gd name="connsiteX1" fmla="*/ 5001169 w 6945733"/>
              <a:gd name="connsiteY1" fmla="*/ 42 h 1621856"/>
              <a:gd name="connsiteX2" fmla="*/ 6945733 w 6945733"/>
              <a:gd name="connsiteY2" fmla="*/ 1615779 h 1621856"/>
              <a:gd name="connsiteX0" fmla="*/ 0 w 6945733"/>
              <a:gd name="connsiteY0" fmla="*/ 1844148 h 1844148"/>
              <a:gd name="connsiteX1" fmla="*/ 4995093 w 6945733"/>
              <a:gd name="connsiteY1" fmla="*/ 35 h 1844148"/>
              <a:gd name="connsiteX2" fmla="*/ 6945733 w 6945733"/>
              <a:gd name="connsiteY2" fmla="*/ 1838071 h 1844148"/>
              <a:gd name="connsiteX0" fmla="*/ 0 w 6945733"/>
              <a:gd name="connsiteY0" fmla="*/ 2395964 h 2395964"/>
              <a:gd name="connsiteX1" fmla="*/ 4936700 w 6945733"/>
              <a:gd name="connsiteY1" fmla="*/ 25 h 2395964"/>
              <a:gd name="connsiteX2" fmla="*/ 6945733 w 6945733"/>
              <a:gd name="connsiteY2" fmla="*/ 2389887 h 2395964"/>
              <a:gd name="connsiteX0" fmla="*/ 0 w 6945733"/>
              <a:gd name="connsiteY0" fmla="*/ 2395963 h 2395963"/>
              <a:gd name="connsiteX1" fmla="*/ 4936700 w 6945733"/>
              <a:gd name="connsiteY1" fmla="*/ 24 h 2395963"/>
              <a:gd name="connsiteX2" fmla="*/ 6945733 w 6945733"/>
              <a:gd name="connsiteY2" fmla="*/ 2389886 h 239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45733" h="2395963">
                <a:moveTo>
                  <a:pt x="0" y="2395963"/>
                </a:moveTo>
                <a:cubicBezTo>
                  <a:pt x="3601997" y="2374722"/>
                  <a:pt x="3858076" y="8448"/>
                  <a:pt x="4936700" y="24"/>
                </a:cubicBezTo>
                <a:cubicBezTo>
                  <a:pt x="6015324" y="-8400"/>
                  <a:pt x="6227975" y="2271890"/>
                  <a:pt x="6945733" y="2389886"/>
                </a:cubicBezTo>
              </a:path>
            </a:pathLst>
          </a:custGeom>
          <a:ln w="19050" cmpd="sng">
            <a:solidFill>
              <a:srgbClr val="4AAFC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3"/>
          <p:cNvSpPr/>
          <p:nvPr/>
        </p:nvSpPr>
        <p:spPr>
          <a:xfrm flipH="1">
            <a:off x="537587" y="4539546"/>
            <a:ext cx="8062924" cy="1357255"/>
          </a:xfrm>
          <a:custGeom>
            <a:avLst/>
            <a:gdLst>
              <a:gd name="connsiteX0" fmla="*/ 0 w 6986038"/>
              <a:gd name="connsiteY0" fmla="*/ 1658863 h 1662316"/>
              <a:gd name="connsiteX1" fmla="*/ 5080168 w 6986038"/>
              <a:gd name="connsiteY1" fmla="*/ 0 h 1662316"/>
              <a:gd name="connsiteX2" fmla="*/ 6945733 w 6986038"/>
              <a:gd name="connsiteY2" fmla="*/ 1652786 h 1662316"/>
              <a:gd name="connsiteX0" fmla="*/ 0 w 7011921"/>
              <a:gd name="connsiteY0" fmla="*/ 1661584 h 1665337"/>
              <a:gd name="connsiteX1" fmla="*/ 5080168 w 7011921"/>
              <a:gd name="connsiteY1" fmla="*/ 2721 h 1665337"/>
              <a:gd name="connsiteX2" fmla="*/ 6945733 w 7011921"/>
              <a:gd name="connsiteY2" fmla="*/ 1655507 h 1665337"/>
              <a:gd name="connsiteX0" fmla="*/ 0 w 6983505"/>
              <a:gd name="connsiteY0" fmla="*/ 1661584 h 1665185"/>
              <a:gd name="connsiteX1" fmla="*/ 5080168 w 6983505"/>
              <a:gd name="connsiteY1" fmla="*/ 2721 h 1665185"/>
              <a:gd name="connsiteX2" fmla="*/ 6945733 w 6983505"/>
              <a:gd name="connsiteY2" fmla="*/ 1655507 h 1665185"/>
              <a:gd name="connsiteX0" fmla="*/ 0 w 6983505"/>
              <a:gd name="connsiteY0" fmla="*/ 1672401 h 1676002"/>
              <a:gd name="connsiteX1" fmla="*/ 5080168 w 6983505"/>
              <a:gd name="connsiteY1" fmla="*/ 13538 h 1676002"/>
              <a:gd name="connsiteX2" fmla="*/ 6945733 w 6983505"/>
              <a:gd name="connsiteY2" fmla="*/ 1666324 h 1676002"/>
              <a:gd name="connsiteX0" fmla="*/ 0 w 6983505"/>
              <a:gd name="connsiteY0" fmla="*/ 1658863 h 1662464"/>
              <a:gd name="connsiteX1" fmla="*/ 5080168 w 6983505"/>
              <a:gd name="connsiteY1" fmla="*/ 0 h 1662464"/>
              <a:gd name="connsiteX2" fmla="*/ 6945733 w 6983505"/>
              <a:gd name="connsiteY2" fmla="*/ 1652786 h 1662464"/>
              <a:gd name="connsiteX0" fmla="*/ 0 w 6998508"/>
              <a:gd name="connsiteY0" fmla="*/ 1658965 h 1662347"/>
              <a:gd name="connsiteX1" fmla="*/ 5080168 w 6998508"/>
              <a:gd name="connsiteY1" fmla="*/ 102 h 1662347"/>
              <a:gd name="connsiteX2" fmla="*/ 6945733 w 6998508"/>
              <a:gd name="connsiteY2" fmla="*/ 1652888 h 1662347"/>
              <a:gd name="connsiteX0" fmla="*/ 0 w 6981251"/>
              <a:gd name="connsiteY0" fmla="*/ 1658864 h 1662317"/>
              <a:gd name="connsiteX1" fmla="*/ 5080168 w 6981251"/>
              <a:gd name="connsiteY1" fmla="*/ 1 h 1662317"/>
              <a:gd name="connsiteX2" fmla="*/ 6945733 w 6981251"/>
              <a:gd name="connsiteY2" fmla="*/ 1652787 h 1662317"/>
              <a:gd name="connsiteX0" fmla="*/ 0 w 6981251"/>
              <a:gd name="connsiteY0" fmla="*/ 1658864 h 1662317"/>
              <a:gd name="connsiteX1" fmla="*/ 5080168 w 6981251"/>
              <a:gd name="connsiteY1" fmla="*/ 1 h 1662317"/>
              <a:gd name="connsiteX2" fmla="*/ 6945733 w 6981251"/>
              <a:gd name="connsiteY2" fmla="*/ 1652787 h 1662317"/>
              <a:gd name="connsiteX0" fmla="*/ 0 w 6974777"/>
              <a:gd name="connsiteY0" fmla="*/ 1666273 h 1669690"/>
              <a:gd name="connsiteX1" fmla="*/ 4776330 w 6974777"/>
              <a:gd name="connsiteY1" fmla="*/ 0 h 1669690"/>
              <a:gd name="connsiteX2" fmla="*/ 6945733 w 6974777"/>
              <a:gd name="connsiteY2" fmla="*/ 1660196 h 1669690"/>
              <a:gd name="connsiteX0" fmla="*/ 0 w 6977355"/>
              <a:gd name="connsiteY0" fmla="*/ 1667374 h 1670544"/>
              <a:gd name="connsiteX1" fmla="*/ 4776330 w 6977355"/>
              <a:gd name="connsiteY1" fmla="*/ 1101 h 1670544"/>
              <a:gd name="connsiteX2" fmla="*/ 6945733 w 6977355"/>
              <a:gd name="connsiteY2" fmla="*/ 1661297 h 1670544"/>
              <a:gd name="connsiteX0" fmla="*/ 0 w 6971298"/>
              <a:gd name="connsiteY0" fmla="*/ 1666274 h 1669692"/>
              <a:gd name="connsiteX1" fmla="*/ 4776330 w 6971298"/>
              <a:gd name="connsiteY1" fmla="*/ 1 h 1669692"/>
              <a:gd name="connsiteX2" fmla="*/ 6945733 w 6971298"/>
              <a:gd name="connsiteY2" fmla="*/ 1660197 h 1669692"/>
              <a:gd name="connsiteX0" fmla="*/ 0 w 6970970"/>
              <a:gd name="connsiteY0" fmla="*/ 1695913 h 1699185"/>
              <a:gd name="connsiteX1" fmla="*/ 4752023 w 6970970"/>
              <a:gd name="connsiteY1" fmla="*/ 0 h 1699185"/>
              <a:gd name="connsiteX2" fmla="*/ 6945733 w 6970970"/>
              <a:gd name="connsiteY2" fmla="*/ 1689836 h 1699185"/>
              <a:gd name="connsiteX0" fmla="*/ 0 w 6975945"/>
              <a:gd name="connsiteY0" fmla="*/ 1695941 h 1699179"/>
              <a:gd name="connsiteX1" fmla="*/ 4752023 w 6975945"/>
              <a:gd name="connsiteY1" fmla="*/ 28 h 1699179"/>
              <a:gd name="connsiteX2" fmla="*/ 6945733 w 6975945"/>
              <a:gd name="connsiteY2" fmla="*/ 1689864 h 1699179"/>
              <a:gd name="connsiteX0" fmla="*/ 0 w 6945733"/>
              <a:gd name="connsiteY0" fmla="*/ 1695952 h 1695952"/>
              <a:gd name="connsiteX1" fmla="*/ 4752023 w 6945733"/>
              <a:gd name="connsiteY1" fmla="*/ 39 h 1695952"/>
              <a:gd name="connsiteX2" fmla="*/ 6945733 w 6945733"/>
              <a:gd name="connsiteY2" fmla="*/ 1689875 h 1695952"/>
              <a:gd name="connsiteX0" fmla="*/ 0 w 6945733"/>
              <a:gd name="connsiteY0" fmla="*/ 1695952 h 1695952"/>
              <a:gd name="connsiteX1" fmla="*/ 4752023 w 6945733"/>
              <a:gd name="connsiteY1" fmla="*/ 39 h 1695952"/>
              <a:gd name="connsiteX2" fmla="*/ 6945733 w 6945733"/>
              <a:gd name="connsiteY2" fmla="*/ 1689875 h 1695952"/>
              <a:gd name="connsiteX0" fmla="*/ 0 w 6945733"/>
              <a:gd name="connsiteY0" fmla="*/ 1718182 h 1718182"/>
              <a:gd name="connsiteX1" fmla="*/ 4995093 w 6945733"/>
              <a:gd name="connsiteY1" fmla="*/ 38 h 1718182"/>
              <a:gd name="connsiteX2" fmla="*/ 6945733 w 6945733"/>
              <a:gd name="connsiteY2" fmla="*/ 1712105 h 1718182"/>
              <a:gd name="connsiteX0" fmla="*/ 0 w 6945733"/>
              <a:gd name="connsiteY0" fmla="*/ 1621856 h 1621856"/>
              <a:gd name="connsiteX1" fmla="*/ 5001169 w 6945733"/>
              <a:gd name="connsiteY1" fmla="*/ 42 h 1621856"/>
              <a:gd name="connsiteX2" fmla="*/ 6945733 w 6945733"/>
              <a:gd name="connsiteY2" fmla="*/ 1615779 h 1621856"/>
              <a:gd name="connsiteX0" fmla="*/ 0 w 6945733"/>
              <a:gd name="connsiteY0" fmla="*/ 1844148 h 1844148"/>
              <a:gd name="connsiteX1" fmla="*/ 4995093 w 6945733"/>
              <a:gd name="connsiteY1" fmla="*/ 35 h 1844148"/>
              <a:gd name="connsiteX2" fmla="*/ 6945733 w 6945733"/>
              <a:gd name="connsiteY2" fmla="*/ 1838071 h 1844148"/>
              <a:gd name="connsiteX0" fmla="*/ 0 w 6945733"/>
              <a:gd name="connsiteY0" fmla="*/ 2395964 h 2395964"/>
              <a:gd name="connsiteX1" fmla="*/ 4936700 w 6945733"/>
              <a:gd name="connsiteY1" fmla="*/ 25 h 2395964"/>
              <a:gd name="connsiteX2" fmla="*/ 6945733 w 6945733"/>
              <a:gd name="connsiteY2" fmla="*/ 2389887 h 2395964"/>
              <a:gd name="connsiteX0" fmla="*/ 0 w 6945733"/>
              <a:gd name="connsiteY0" fmla="*/ 2395963 h 2395963"/>
              <a:gd name="connsiteX1" fmla="*/ 4936700 w 6945733"/>
              <a:gd name="connsiteY1" fmla="*/ 24 h 2395963"/>
              <a:gd name="connsiteX2" fmla="*/ 6945733 w 6945733"/>
              <a:gd name="connsiteY2" fmla="*/ 2389886 h 239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45733" h="2395963">
                <a:moveTo>
                  <a:pt x="0" y="2395963"/>
                </a:moveTo>
                <a:cubicBezTo>
                  <a:pt x="3601997" y="2374722"/>
                  <a:pt x="3858076" y="8448"/>
                  <a:pt x="4936700" y="24"/>
                </a:cubicBezTo>
                <a:cubicBezTo>
                  <a:pt x="6015324" y="-8400"/>
                  <a:pt x="6227975" y="2271890"/>
                  <a:pt x="6945733" y="2389886"/>
                </a:cubicBezTo>
              </a:path>
            </a:pathLst>
          </a:custGeom>
          <a:ln w="19050" cmpd="sng">
            <a:solidFill>
              <a:srgbClr val="4EB6A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9050" y="4999099"/>
            <a:ext cx="2282557" cy="831538"/>
          </a:xfrm>
          <a:prstGeom prst="wedgeRectCallout">
            <a:avLst>
              <a:gd name="adj1" fmla="val -17700"/>
              <a:gd name="adj2" fmla="val -98937"/>
            </a:avLst>
          </a:prstGeom>
          <a:solidFill>
            <a:srgbClr val="4EB6A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>
            <a:defPPr>
              <a:defRPr lang="en-US"/>
            </a:defPPr>
            <a:lvl1pPr algn="ctr" defTabSz="608945">
              <a:lnSpc>
                <a:spcPct val="90000"/>
              </a:lnSpc>
              <a:defRPr sz="1600" b="1">
                <a:solidFill>
                  <a:srgbClr val="FFFFFF"/>
                </a:solidFill>
                <a:latin typeface="+mn-lt"/>
                <a:ea typeface="+mn-ea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>
                <a:solidFill>
                  <a:schemeClr val="tx1"/>
                </a:solidFill>
              </a:rPr>
              <a:t>Con CA LISA el esfuerzo de calidad se mueve </a:t>
            </a:r>
            <a:r>
              <a:rPr lang="es-MX" sz="1400" dirty="0" smtClean="0">
                <a:solidFill>
                  <a:schemeClr val="tx1"/>
                </a:solidFill>
              </a:rPr>
              <a:t>antes en  </a:t>
            </a:r>
            <a:r>
              <a:rPr lang="es-MX" sz="1400" dirty="0">
                <a:solidFill>
                  <a:schemeClr val="tx1"/>
                </a:solidFill>
              </a:rPr>
              <a:t>el SDLC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flipH="1">
            <a:off x="2698139" y="5830637"/>
            <a:ext cx="3722757" cy="776569"/>
          </a:xfrm>
          <a:prstGeom prst="rightArrow">
            <a:avLst>
              <a:gd name="adj1" fmla="val 71728"/>
              <a:gd name="adj2" fmla="val 64381"/>
            </a:avLst>
          </a:prstGeom>
          <a:solidFill>
            <a:srgbClr val="22465E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 defTabSz="60894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schemeClr val="bg1"/>
                </a:solidFill>
                <a:cs typeface="Calibri" pitchFamily="34" charset="0"/>
              </a:rPr>
              <a:t>Reducción</a:t>
            </a:r>
            <a:r>
              <a:rPr lang="en-US" sz="1400" b="1" dirty="0" smtClean="0">
                <a:solidFill>
                  <a:schemeClr val="bg1"/>
                </a:solidFill>
                <a:cs typeface="Calibri" pitchFamily="34" charset="0"/>
              </a:rPr>
              <a:t> en SDLC</a:t>
            </a:r>
          </a:p>
          <a:p>
            <a:pPr algn="ctr" defTabSz="60894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schemeClr val="bg1"/>
                </a:solidFill>
                <a:cs typeface="Calibri" pitchFamily="34" charset="0"/>
              </a:rPr>
              <a:t>Despliegue</a:t>
            </a:r>
            <a:r>
              <a:rPr lang="en-US" sz="1400" b="1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cs typeface="Calibri" pitchFamily="34" charset="0"/>
              </a:rPr>
              <a:t>más</a:t>
            </a:r>
            <a:r>
              <a:rPr lang="en-US" sz="1400" b="1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cs typeface="Calibri" pitchFamily="34" charset="0"/>
              </a:rPr>
              <a:t>rápido</a:t>
            </a:r>
            <a:endParaRPr 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997837" y="2679804"/>
            <a:ext cx="262841" cy="260767"/>
          </a:xfrm>
          <a:prstGeom prst="straightConnector1">
            <a:avLst/>
          </a:prstGeom>
          <a:ln w="25400" cap="rnd">
            <a:solidFill>
              <a:srgbClr val="58676D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422774" y="2679804"/>
            <a:ext cx="262841" cy="260767"/>
          </a:xfrm>
          <a:prstGeom prst="straightConnector1">
            <a:avLst/>
          </a:prstGeom>
          <a:ln w="25400" cap="rnd">
            <a:solidFill>
              <a:srgbClr val="58676D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6" idx="3"/>
          </p:cNvCxnSpPr>
          <p:nvPr/>
        </p:nvCxnSpPr>
        <p:spPr>
          <a:xfrm>
            <a:off x="3229169" y="1933930"/>
            <a:ext cx="1089904" cy="843759"/>
          </a:xfrm>
          <a:prstGeom prst="straightConnector1">
            <a:avLst/>
          </a:prstGeom>
          <a:ln w="25400" cap="rnd">
            <a:solidFill>
              <a:srgbClr val="58676D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286246" y="3102315"/>
            <a:ext cx="1037675" cy="498537"/>
          </a:xfrm>
          <a:prstGeom prst="straightConnector1">
            <a:avLst/>
          </a:prstGeom>
          <a:ln w="25400" cap="rnd">
            <a:solidFill>
              <a:srgbClr val="58676D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55489" y="1967690"/>
            <a:ext cx="518457" cy="0"/>
          </a:xfrm>
          <a:prstGeom prst="straightConnector1">
            <a:avLst/>
          </a:prstGeom>
          <a:ln w="25400" cap="rnd">
            <a:solidFill>
              <a:srgbClr val="58676D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05238" y="1954181"/>
            <a:ext cx="529177" cy="0"/>
          </a:xfrm>
          <a:prstGeom prst="straightConnector1">
            <a:avLst/>
          </a:prstGeom>
          <a:ln w="25400" cap="rnd">
            <a:solidFill>
              <a:srgbClr val="58676D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667429" y="3455713"/>
            <a:ext cx="1118532" cy="0"/>
          </a:xfrm>
          <a:prstGeom prst="straightConnector1">
            <a:avLst/>
          </a:prstGeom>
          <a:ln w="25400" cap="rnd">
            <a:solidFill>
              <a:srgbClr val="58676D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62984" y="2642116"/>
            <a:ext cx="322381" cy="6363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32780" y="2642116"/>
            <a:ext cx="322381" cy="63636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271252" y="2321996"/>
            <a:ext cx="490890" cy="527525"/>
            <a:chOff x="3726628" y="1223639"/>
            <a:chExt cx="1097411" cy="88530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726628" y="1223639"/>
              <a:ext cx="597431" cy="88530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226608" y="1223639"/>
              <a:ext cx="597431" cy="88530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271252" y="1850689"/>
            <a:ext cx="490890" cy="527525"/>
            <a:chOff x="3726628" y="1223639"/>
            <a:chExt cx="1097411" cy="88530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726628" y="1223639"/>
              <a:ext cx="597431" cy="88530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226608" y="1223639"/>
              <a:ext cx="597431" cy="885301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992349" y="3085099"/>
            <a:ext cx="490890" cy="527525"/>
            <a:chOff x="3726628" y="1223639"/>
            <a:chExt cx="1097411" cy="88530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726628" y="1223639"/>
              <a:ext cx="597431" cy="88530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226608" y="1223639"/>
              <a:ext cx="597431" cy="88530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992349" y="2613791"/>
            <a:ext cx="490890" cy="527525"/>
            <a:chOff x="3726628" y="1223639"/>
            <a:chExt cx="1097411" cy="88530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726628" y="1223639"/>
              <a:ext cx="597431" cy="88530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226608" y="1223639"/>
              <a:ext cx="597431" cy="885301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6679950" y="2434511"/>
            <a:ext cx="357435" cy="727287"/>
            <a:chOff x="4953000" y="1131130"/>
            <a:chExt cx="708773" cy="1082627"/>
          </a:xfrm>
        </p:grpSpPr>
        <p:grpSp>
          <p:nvGrpSpPr>
            <p:cNvPr id="33" name="Group 32"/>
            <p:cNvGrpSpPr/>
            <p:nvPr/>
          </p:nvGrpSpPr>
          <p:grpSpPr>
            <a:xfrm>
              <a:off x="4953000" y="1641977"/>
              <a:ext cx="708773" cy="571780"/>
              <a:chOff x="3726628" y="1223639"/>
              <a:chExt cx="1097411" cy="885301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3726628" y="1223639"/>
                <a:ext cx="597431" cy="885301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226608" y="1223639"/>
                <a:ext cx="597431" cy="885301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4953000" y="1131130"/>
              <a:ext cx="708773" cy="571780"/>
              <a:chOff x="3726628" y="1223639"/>
              <a:chExt cx="1097411" cy="885301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3726628" y="1223639"/>
                <a:ext cx="597431" cy="885301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226608" y="1223639"/>
                <a:ext cx="597431" cy="885301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7014460" y="2434511"/>
            <a:ext cx="357435" cy="727287"/>
            <a:chOff x="4953000" y="1131130"/>
            <a:chExt cx="708773" cy="1082627"/>
          </a:xfrm>
        </p:grpSpPr>
        <p:grpSp>
          <p:nvGrpSpPr>
            <p:cNvPr id="40" name="Group 39"/>
            <p:cNvGrpSpPr/>
            <p:nvPr/>
          </p:nvGrpSpPr>
          <p:grpSpPr>
            <a:xfrm>
              <a:off x="4953000" y="1641977"/>
              <a:ext cx="708773" cy="571780"/>
              <a:chOff x="3726628" y="1223639"/>
              <a:chExt cx="1097411" cy="885301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3726628" y="1223639"/>
                <a:ext cx="597431" cy="885301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226608" y="1223639"/>
                <a:ext cx="597431" cy="885301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4953000" y="1131130"/>
              <a:ext cx="708773" cy="571780"/>
              <a:chOff x="3726628" y="1223639"/>
              <a:chExt cx="1097411" cy="885301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3726628" y="1223639"/>
                <a:ext cx="597431" cy="885301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226608" y="1223639"/>
                <a:ext cx="597431" cy="885301"/>
              </a:xfrm>
              <a:prstGeom prst="rect">
                <a:avLst/>
              </a:prstGeom>
            </p:spPr>
          </p:pic>
        </p:grpSp>
      </p:grpSp>
      <p:grpSp>
        <p:nvGrpSpPr>
          <p:cNvPr id="46" name="Group 45"/>
          <p:cNvGrpSpPr/>
          <p:nvPr/>
        </p:nvGrpSpPr>
        <p:grpSpPr>
          <a:xfrm>
            <a:off x="6679950" y="1757972"/>
            <a:ext cx="357435" cy="727287"/>
            <a:chOff x="4953000" y="1131130"/>
            <a:chExt cx="708773" cy="1082627"/>
          </a:xfrm>
        </p:grpSpPr>
        <p:grpSp>
          <p:nvGrpSpPr>
            <p:cNvPr id="47" name="Group 46"/>
            <p:cNvGrpSpPr/>
            <p:nvPr/>
          </p:nvGrpSpPr>
          <p:grpSpPr>
            <a:xfrm>
              <a:off x="4953000" y="1641977"/>
              <a:ext cx="708773" cy="571780"/>
              <a:chOff x="3726628" y="1223639"/>
              <a:chExt cx="1097411" cy="885301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3726628" y="1223639"/>
                <a:ext cx="597431" cy="885301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226608" y="1223639"/>
                <a:ext cx="597431" cy="885301"/>
              </a:xfrm>
              <a:prstGeom prst="rect">
                <a:avLst/>
              </a:prstGeom>
            </p:spPr>
          </p:pic>
        </p:grpSp>
        <p:grpSp>
          <p:nvGrpSpPr>
            <p:cNvPr id="48" name="Group 47"/>
            <p:cNvGrpSpPr/>
            <p:nvPr/>
          </p:nvGrpSpPr>
          <p:grpSpPr>
            <a:xfrm>
              <a:off x="4953000" y="1131130"/>
              <a:ext cx="708773" cy="571780"/>
              <a:chOff x="3726628" y="1223639"/>
              <a:chExt cx="1097411" cy="885301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3726628" y="1223639"/>
                <a:ext cx="597431" cy="885301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226608" y="1223639"/>
                <a:ext cx="597431" cy="885301"/>
              </a:xfrm>
              <a:prstGeom prst="rect">
                <a:avLst/>
              </a:prstGeom>
            </p:spPr>
          </p:pic>
        </p:grpSp>
      </p:grpSp>
      <p:grpSp>
        <p:nvGrpSpPr>
          <p:cNvPr id="53" name="Group 52"/>
          <p:cNvGrpSpPr/>
          <p:nvPr/>
        </p:nvGrpSpPr>
        <p:grpSpPr>
          <a:xfrm>
            <a:off x="7014460" y="1757972"/>
            <a:ext cx="357435" cy="727287"/>
            <a:chOff x="4953000" y="1131130"/>
            <a:chExt cx="708773" cy="1082627"/>
          </a:xfrm>
        </p:grpSpPr>
        <p:grpSp>
          <p:nvGrpSpPr>
            <p:cNvPr id="54" name="Group 53"/>
            <p:cNvGrpSpPr/>
            <p:nvPr/>
          </p:nvGrpSpPr>
          <p:grpSpPr>
            <a:xfrm>
              <a:off x="4953000" y="1641977"/>
              <a:ext cx="708773" cy="571780"/>
              <a:chOff x="3726628" y="1223639"/>
              <a:chExt cx="1097411" cy="885301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3726628" y="1223639"/>
                <a:ext cx="597431" cy="885301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226608" y="1223639"/>
                <a:ext cx="597431" cy="885301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4953000" y="1131130"/>
              <a:ext cx="708773" cy="571780"/>
              <a:chOff x="3726628" y="1223639"/>
              <a:chExt cx="1097411" cy="885301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3726628" y="1223639"/>
                <a:ext cx="597431" cy="885301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226608" y="1223639"/>
                <a:ext cx="597431" cy="885301"/>
              </a:xfrm>
              <a:prstGeom prst="rect">
                <a:avLst/>
              </a:prstGeom>
            </p:spPr>
          </p:pic>
        </p:grp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5985" y="1791670"/>
            <a:ext cx="325760" cy="1113041"/>
          </a:xfrm>
          <a:prstGeom prst="rect">
            <a:avLst/>
          </a:prstGeom>
        </p:spPr>
      </p:pic>
      <p:pic>
        <p:nvPicPr>
          <p:cNvPr id="61" name="Picture 60" descr="developer-blue.png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420" y="1387835"/>
            <a:ext cx="500095" cy="87421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683568" y="2257747"/>
            <a:ext cx="1039871" cy="17187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Developer 1</a:t>
            </a:r>
            <a:endParaRPr lang="en-US" sz="1000" b="1" dirty="0">
              <a:solidFill>
                <a:schemeClr val="tx1"/>
              </a:solidFill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576" y="2946973"/>
            <a:ext cx="500096" cy="848837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683568" y="3850469"/>
            <a:ext cx="1123791" cy="15459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Developer n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66552" y="1641048"/>
            <a:ext cx="623043" cy="205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Code</a:t>
            </a:r>
          </a:p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Commit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510553" y="3124201"/>
            <a:ext cx="623043" cy="205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Code</a:t>
            </a:r>
          </a:p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Commit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80917" y="3127845"/>
            <a:ext cx="351555" cy="69395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839050" y="3924205"/>
            <a:ext cx="822712" cy="2208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Developer</a:t>
            </a:r>
          </a:p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Branch SCM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11692" y="1590102"/>
            <a:ext cx="351555" cy="693957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778073" y="2364539"/>
            <a:ext cx="775966" cy="25515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Developer</a:t>
            </a:r>
          </a:p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Branch SCM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74475" y="1639969"/>
            <a:ext cx="354694" cy="587920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2740302" y="2287847"/>
            <a:ext cx="623043" cy="205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CI Server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68319" y="3262548"/>
            <a:ext cx="354694" cy="5879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628562" y="3872023"/>
            <a:ext cx="623043" cy="205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CI Server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950911" y="2380711"/>
            <a:ext cx="623043" cy="205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deploy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11967" y="2347829"/>
            <a:ext cx="623043" cy="205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deploy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372211" y="3328691"/>
            <a:ext cx="782836" cy="205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 smtClean="0">
                <a:solidFill>
                  <a:schemeClr val="tx1"/>
                </a:solidFill>
              </a:rPr>
              <a:t>Integration Lab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071062" y="2916319"/>
            <a:ext cx="887722" cy="27527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UAT/Staging</a:t>
            </a:r>
          </a:p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Environment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622800" y="2392938"/>
            <a:ext cx="623043" cy="205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deploy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198320" y="2409720"/>
            <a:ext cx="623043" cy="205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deploy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604498" y="3627999"/>
            <a:ext cx="1223001" cy="1910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Performance Lab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591285" y="3178943"/>
            <a:ext cx="846348" cy="2589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Production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267902" y="2858370"/>
            <a:ext cx="883515" cy="2049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Operations n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5736693" y="2679804"/>
            <a:ext cx="262841" cy="260767"/>
          </a:xfrm>
          <a:prstGeom prst="straightConnector1">
            <a:avLst/>
          </a:prstGeom>
          <a:ln w="25400" cap="rnd">
            <a:solidFill>
              <a:srgbClr val="58676D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Left Brace 89"/>
          <p:cNvSpPr/>
          <p:nvPr/>
        </p:nvSpPr>
        <p:spPr>
          <a:xfrm rot="5400000">
            <a:off x="6007588" y="36400"/>
            <a:ext cx="241837" cy="3178361"/>
          </a:xfrm>
          <a:prstGeom prst="leftBrace">
            <a:avLst>
              <a:gd name="adj1" fmla="val 69321"/>
              <a:gd name="adj2" fmla="val 50000"/>
            </a:avLst>
          </a:prstGeom>
          <a:noFill/>
          <a:ln w="19050" cmpd="sng">
            <a:solidFill>
              <a:srgbClr val="58676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182880" rIns="182880" bIns="182880" rtlCol="0" anchor="ctr"/>
          <a:lstStyle/>
          <a:p>
            <a:pPr algn="ctr">
              <a:lnSpc>
                <a:spcPts val="1720"/>
              </a:lnSpc>
              <a:buClr>
                <a:srgbClr val="FFFFFF"/>
              </a:buClr>
            </a:pPr>
            <a:endParaRPr lang="en-US" sz="1100" dirty="0" smtClean="0">
              <a:solidFill>
                <a:schemeClr val="tx1"/>
              </a:solidFill>
              <a:cs typeface="Arial Unicode MS" pitchFamily="34" charset="-128"/>
            </a:endParaRPr>
          </a:p>
        </p:txBody>
      </p:sp>
      <p:sp>
        <p:nvSpPr>
          <p:cNvPr id="91" name="Left Brace 90"/>
          <p:cNvSpPr/>
          <p:nvPr/>
        </p:nvSpPr>
        <p:spPr>
          <a:xfrm rot="16200000" flipV="1">
            <a:off x="5949945" y="2198477"/>
            <a:ext cx="448898" cy="3253649"/>
          </a:xfrm>
          <a:prstGeom prst="leftBrace">
            <a:avLst>
              <a:gd name="adj1" fmla="val 69321"/>
              <a:gd name="adj2" fmla="val 50000"/>
            </a:avLst>
          </a:prstGeom>
          <a:noFill/>
          <a:ln w="19050" cmpd="sng">
            <a:solidFill>
              <a:srgbClr val="58676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182880" rIns="182880" bIns="182880" rtlCol="0" anchor="ctr"/>
          <a:lstStyle/>
          <a:p>
            <a:pPr algn="ctr">
              <a:lnSpc>
                <a:spcPts val="1720"/>
              </a:lnSpc>
              <a:buClr>
                <a:srgbClr val="FFFFFF"/>
              </a:buClr>
            </a:pPr>
            <a:endParaRPr lang="en-US" sz="1100" dirty="0" smtClean="0">
              <a:solidFill>
                <a:schemeClr val="tx1"/>
              </a:solidFill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0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Beneficios</a:t>
            </a:r>
            <a:r>
              <a:rPr lang="en-US" dirty="0" smtClean="0"/>
              <a:t> </a:t>
            </a:r>
            <a:r>
              <a:rPr lang="en-US" dirty="0" err="1" smtClean="0"/>
              <a:t>esperados</a:t>
            </a:r>
            <a:endParaRPr lang="en-US" dirty="0"/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11334263"/>
              </p:ext>
            </p:extLst>
          </p:nvPr>
        </p:nvGraphicFramePr>
        <p:xfrm>
          <a:off x="900753" y="1159074"/>
          <a:ext cx="6496335" cy="5428707"/>
        </p:xfrm>
        <a:graphic>
          <a:graphicData uri="http://schemas.openxmlformats.org/drawingml/2006/table">
            <a:tbl>
              <a:tblPr firstRow="1" bandRow="1"/>
              <a:tblGrid>
                <a:gridCol w="1922922"/>
                <a:gridCol w="2163288"/>
                <a:gridCol w="2410125"/>
              </a:tblGrid>
              <a:tr h="16492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spcBef>
                          <a:spcPts val="0"/>
                        </a:spcBef>
                      </a:pP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Tiempo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Efectivo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T="60904" marB="6090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465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288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Shift- Left</a:t>
                      </a:r>
                    </a:p>
                  </a:txBody>
                  <a:tcPr marT="60904" marB="60904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465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2880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Reducir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costos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de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infraestructura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T="60904" marB="60904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465E"/>
                    </a:solidFill>
                  </a:tcPr>
                </a:tc>
              </a:tr>
              <a:tr h="27911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algn="l">
                        <a:spcBef>
                          <a:spcPts val="0"/>
                        </a:spcBef>
                      </a:pPr>
                      <a:r>
                        <a:rPr lang="es-MX" sz="2400" b="0" noProof="0" dirty="0" smtClean="0">
                          <a:solidFill>
                            <a:schemeClr val="tx1"/>
                          </a:solidFill>
                        </a:rPr>
                        <a:t>Entrega continua</a:t>
                      </a:r>
                      <a:r>
                        <a:rPr lang="es-MX" sz="2400" b="0" baseline="0" noProof="0" dirty="0" smtClean="0">
                          <a:solidFill>
                            <a:schemeClr val="tx1"/>
                          </a:solidFill>
                        </a:rPr>
                        <a:t> de aplicaciones, sin tiempos muertos, aumentando el tiempo efectivo del desarrollador.</a:t>
                      </a:r>
                      <a:endParaRPr lang="es-MX" sz="2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T="60904" marB="6090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2870" indent="0" algn="l" defTabSz="457200" rtl="0" eaLnBrk="1" latinLnBrk="0" hangingPunct="1">
                        <a:buClr>
                          <a:schemeClr val="bg1"/>
                        </a:buClr>
                        <a:buFont typeface="Wingdings" charset="2"/>
                        <a:buNone/>
                      </a:pPr>
                      <a:r>
                        <a:rPr lang="es-MX" sz="2400" kern="1200" noProof="0" dirty="0" smtClean="0">
                          <a:solidFill>
                            <a:schemeClr val="tx1"/>
                          </a:solidFill>
                        </a:rPr>
                        <a:t>Detectar incidencias</a:t>
                      </a:r>
                      <a:r>
                        <a:rPr lang="es-MX" sz="2400" kern="1200" baseline="0" noProof="0" dirty="0" smtClean="0">
                          <a:solidFill>
                            <a:schemeClr val="tx1"/>
                          </a:solidFill>
                        </a:rPr>
                        <a:t> en fases tempranas, </a:t>
                      </a:r>
                      <a:r>
                        <a:rPr lang="es-MX" sz="2400" kern="1200" baseline="0" noProof="0" dirty="0" err="1" smtClean="0">
                          <a:solidFill>
                            <a:schemeClr val="tx1"/>
                          </a:solidFill>
                        </a:rPr>
                        <a:t>apróx</a:t>
                      </a:r>
                      <a:r>
                        <a:rPr lang="es-MX" sz="2400" kern="1200" baseline="0" noProof="0" dirty="0" smtClean="0">
                          <a:solidFill>
                            <a:schemeClr val="tx1"/>
                          </a:solidFill>
                        </a:rPr>
                        <a:t>. 2 fases anteriores a la actual.</a:t>
                      </a:r>
                      <a:endParaRPr lang="es-MX" sz="24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2870" indent="0" algn="l" defTabSz="457200" rtl="0" eaLnBrk="1" latinLnBrk="0" hangingPunct="1">
                        <a:buClr>
                          <a:schemeClr val="bg1"/>
                        </a:buClr>
                        <a:buFont typeface="Wingdings" charset="2"/>
                        <a:buNone/>
                      </a:pPr>
                      <a:r>
                        <a:rPr lang="es-MX" sz="24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ambientes</a:t>
                      </a:r>
                      <a:r>
                        <a:rPr lang="es-MX" sz="24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pre-productivos al utilizar laboratorios virtuales.</a:t>
                      </a:r>
                      <a:endParaRPr lang="es-MX" sz="24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04" marB="60904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2277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Objetivos para áreas </a:t>
            </a:r>
            <a:r>
              <a:rPr lang="es-MX" dirty="0"/>
              <a:t>de </a:t>
            </a:r>
            <a:r>
              <a:rPr lang="es-MX" dirty="0" smtClean="0"/>
              <a:t>desarrollo/QA</a:t>
            </a:r>
            <a:endParaRPr lang="en-US" dirty="0"/>
          </a:p>
        </p:txBody>
      </p:sp>
      <p:sp>
        <p:nvSpPr>
          <p:cNvPr id="93" name="Content Placeholder 19"/>
          <p:cNvSpPr txBox="1">
            <a:spLocks/>
          </p:cNvSpPr>
          <p:nvPr/>
        </p:nvSpPr>
        <p:spPr>
          <a:xfrm>
            <a:off x="405222" y="1197652"/>
            <a:ext cx="7704161" cy="376665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Font typeface="Wingdings" charset="2"/>
              <a:buChar char="§"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79450" indent="-28575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/>
              <a:buChar char="–"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779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charset="2"/>
              <a:buChar char="§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20800" marR="0" indent="-22860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Tx/>
              <a:buFont typeface="Arial"/>
              <a:buChar char="–"/>
              <a:tabLst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charset="2"/>
              <a:buChar char="§"/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Más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rápido</a:t>
            </a:r>
            <a:endParaRPr lang="en-US" dirty="0">
              <a:solidFill>
                <a:schemeClr val="tx1"/>
              </a:solidFill>
            </a:endParaRPr>
          </a:p>
          <a:p>
            <a:endParaRPr lang="es-MX" dirty="0" smtClean="0">
              <a:solidFill>
                <a:schemeClr val="tx1"/>
              </a:solidFill>
            </a:endParaRPr>
          </a:p>
          <a:p>
            <a:endParaRPr lang="es-MX" dirty="0" smtClean="0">
              <a:solidFill>
                <a:schemeClr val="tx1"/>
              </a:solidFill>
            </a:endParaRPr>
          </a:p>
          <a:p>
            <a:r>
              <a:rPr lang="es-MX" dirty="0" smtClean="0">
                <a:solidFill>
                  <a:schemeClr val="tx1"/>
                </a:solidFill>
              </a:rPr>
              <a:t>Mayor </a:t>
            </a:r>
            <a:r>
              <a:rPr lang="es-MX" dirty="0">
                <a:solidFill>
                  <a:schemeClr val="tx1"/>
                </a:solidFill>
              </a:rPr>
              <a:t>Calidad</a:t>
            </a:r>
          </a:p>
          <a:p>
            <a:endParaRPr lang="es-MX" dirty="0" smtClean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  <a:p>
            <a:r>
              <a:rPr lang="es-MX" dirty="0">
                <a:solidFill>
                  <a:schemeClr val="tx1"/>
                </a:solidFill>
              </a:rPr>
              <a:t>Menor Costo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pSp>
        <p:nvGrpSpPr>
          <p:cNvPr id="99" name="Group 98"/>
          <p:cNvGrpSpPr/>
          <p:nvPr/>
        </p:nvGrpSpPr>
        <p:grpSpPr>
          <a:xfrm>
            <a:off x="3810466" y="590016"/>
            <a:ext cx="1470154" cy="1542840"/>
            <a:chOff x="5773886" y="-3771919"/>
            <a:chExt cx="3000685" cy="7954191"/>
          </a:xfrm>
        </p:grpSpPr>
        <p:sp>
          <p:nvSpPr>
            <p:cNvPr id="100" name="Title 2"/>
            <p:cNvSpPr txBox="1">
              <a:spLocks/>
            </p:cNvSpPr>
            <p:nvPr/>
          </p:nvSpPr>
          <p:spPr bwMode="black">
            <a:xfrm>
              <a:off x="5773886" y="-2508588"/>
              <a:ext cx="2167129" cy="367588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None/>
                <a:def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defRPr>
              </a:lvl1pPr>
            </a:lstStyle>
            <a:p>
              <a:r>
                <a:rPr lang="en-US" smtClean="0"/>
                <a:t>  </a:t>
              </a:r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941880" y="-3771919"/>
              <a:ext cx="2574963" cy="46130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8600"/>
                </a:lnSpc>
                <a:defRPr/>
              </a:pPr>
              <a:r>
                <a:rPr lang="en-US" sz="2400" dirty="0" smtClean="0">
                  <a:solidFill>
                    <a:schemeClr val="tx1"/>
                  </a:solidFill>
                  <a:latin typeface="Calibri"/>
                  <a:cs typeface="Calibri"/>
                </a:rPr>
                <a:t>50%</a:t>
              </a:r>
              <a:endParaRPr lang="en-US" sz="24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941880" y="1770390"/>
              <a:ext cx="2832691" cy="2411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FFFFFF"/>
                </a:buClr>
              </a:pPr>
              <a:r>
                <a:rPr lang="es-MX" sz="1400" b="1" dirty="0" smtClean="0">
                  <a:solidFill>
                    <a:schemeClr val="tx1"/>
                  </a:solidFill>
                  <a:cs typeface="Arial Unicode MS" pitchFamily="34" charset="-128"/>
                </a:rPr>
                <a:t>Reducción SDLC</a:t>
              </a:r>
              <a:endParaRPr lang="en-US" sz="1400" b="1" dirty="0">
                <a:solidFill>
                  <a:schemeClr val="tx1"/>
                </a:solidFill>
                <a:cs typeface="Arial Unicode MS" pitchFamily="34" charset="-128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844333" y="2224311"/>
            <a:ext cx="1391406" cy="1283308"/>
            <a:chOff x="3689287" y="2192785"/>
            <a:chExt cx="1014767" cy="1399878"/>
          </a:xfrm>
        </p:grpSpPr>
        <p:sp>
          <p:nvSpPr>
            <p:cNvPr id="110" name="Title 2"/>
            <p:cNvSpPr txBox="1">
              <a:spLocks/>
            </p:cNvSpPr>
            <p:nvPr/>
          </p:nvSpPr>
          <p:spPr bwMode="black">
            <a:xfrm>
              <a:off x="3689287" y="2321813"/>
              <a:ext cx="801737" cy="59862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None/>
                <a:def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defRPr>
              </a:lvl1pPr>
            </a:lstStyle>
            <a:p>
              <a:r>
                <a:rPr lang="en-US" smtClean="0"/>
                <a:t>  </a:t>
              </a:r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751437" y="2192785"/>
              <a:ext cx="952617" cy="7512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8600"/>
                </a:lnSpc>
                <a:defRPr/>
              </a:pPr>
              <a:r>
                <a:rPr lang="en-US" sz="2400" dirty="0" smtClean="0">
                  <a:solidFill>
                    <a:schemeClr val="tx1"/>
                  </a:solidFill>
                  <a:latin typeface="Calibri"/>
                  <a:cs typeface="Calibri"/>
                </a:rPr>
                <a:t>90%</a:t>
              </a:r>
              <a:endParaRPr lang="en-US" sz="24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751437" y="3199885"/>
              <a:ext cx="952617" cy="392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FFFFFF"/>
                </a:buClr>
              </a:pPr>
              <a:r>
                <a:rPr lang="es-MX" sz="1400" b="1" dirty="0" smtClean="0">
                  <a:solidFill>
                    <a:schemeClr val="tx1"/>
                  </a:solidFill>
                  <a:cs typeface="Arial Unicode MS" pitchFamily="34" charset="-128"/>
                </a:rPr>
                <a:t>Menos errores</a:t>
              </a:r>
              <a:endParaRPr lang="en-US" sz="1400" b="1" dirty="0">
                <a:solidFill>
                  <a:schemeClr val="tx1"/>
                </a:solidFill>
                <a:cs typeface="Arial Unicode MS" pitchFamily="34" charset="-128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682499" y="4005064"/>
            <a:ext cx="1808394" cy="1386063"/>
            <a:chOff x="3689287" y="2192785"/>
            <a:chExt cx="1014767" cy="1203489"/>
          </a:xfrm>
        </p:grpSpPr>
        <p:sp>
          <p:nvSpPr>
            <p:cNvPr id="116" name="Title 2"/>
            <p:cNvSpPr txBox="1">
              <a:spLocks/>
            </p:cNvSpPr>
            <p:nvPr/>
          </p:nvSpPr>
          <p:spPr bwMode="black">
            <a:xfrm>
              <a:off x="3689287" y="2321813"/>
              <a:ext cx="801737" cy="59862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None/>
                <a:def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defRPr>
              </a:lvl1pPr>
            </a:lstStyle>
            <a:p>
              <a:r>
                <a:rPr lang="en-US" smtClean="0"/>
                <a:t>  </a:t>
              </a:r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751437" y="2192785"/>
              <a:ext cx="952617" cy="7512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8600"/>
                </a:lnSpc>
                <a:defRPr/>
              </a:pPr>
              <a:r>
                <a:rPr lang="en-US" sz="2400" dirty="0" smtClean="0">
                  <a:solidFill>
                    <a:schemeClr val="tx1"/>
                  </a:solidFill>
                  <a:latin typeface="Calibri"/>
                  <a:cs typeface="Calibri"/>
                </a:rPr>
                <a:t>30%</a:t>
              </a:r>
              <a:endParaRPr lang="en-US" sz="24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751437" y="3003496"/>
              <a:ext cx="952617" cy="392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FFFFFF"/>
                </a:buClr>
              </a:pPr>
              <a:r>
                <a:rPr lang="es-MX" sz="1400" b="1" dirty="0" smtClean="0">
                  <a:solidFill>
                    <a:schemeClr val="tx1"/>
                  </a:solidFill>
                  <a:cs typeface="Arial Unicode MS" pitchFamily="34" charset="-128"/>
                </a:rPr>
                <a:t>Menos costo</a:t>
              </a:r>
              <a:endParaRPr lang="en-US" sz="1400" b="1" dirty="0">
                <a:solidFill>
                  <a:schemeClr val="tx1"/>
                </a:solidFill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4159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Clientes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658" y="943224"/>
            <a:ext cx="7062452" cy="529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346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ogr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0853" y="-1036503"/>
            <a:ext cx="9225706" cy="81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8254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Información</a:t>
            </a:r>
            <a:r>
              <a:rPr lang="en-US" dirty="0" smtClean="0"/>
              <a:t> y </a:t>
            </a:r>
            <a:r>
              <a:rPr lang="en-US" dirty="0" err="1" smtClean="0"/>
              <a:t>sitios</a:t>
            </a:r>
            <a:r>
              <a:rPr lang="en-US" dirty="0" smtClean="0"/>
              <a:t> de </a:t>
            </a:r>
            <a:r>
              <a:rPr lang="en-US" dirty="0" err="1" smtClean="0"/>
              <a:t>interés</a:t>
            </a:r>
            <a:endParaRPr lang="en-US" dirty="0"/>
          </a:p>
        </p:txBody>
      </p:sp>
      <p:sp>
        <p:nvSpPr>
          <p:cNvPr id="13" name="Content Placeholder 19"/>
          <p:cNvSpPr txBox="1">
            <a:spLocks/>
          </p:cNvSpPr>
          <p:nvPr/>
        </p:nvSpPr>
        <p:spPr>
          <a:xfrm>
            <a:off x="459670" y="1320872"/>
            <a:ext cx="8229600" cy="46224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Font typeface="Wingdings" charset="2"/>
              <a:buChar char="§"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79450" indent="-28575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/>
              <a:buChar char="–"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779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charset="2"/>
              <a:buChar char="§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20800" marR="0" indent="-22860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Tx/>
              <a:buFont typeface="Arial"/>
              <a:buChar char="–"/>
              <a:tabLst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charset="2"/>
              <a:buChar char="§"/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cs typeface="FS Joey"/>
                <a:hlinkClick r:id="rId2"/>
              </a:rPr>
              <a:t>http</a:t>
            </a:r>
            <a:r>
              <a:rPr lang="en-US" dirty="0">
                <a:solidFill>
                  <a:schemeClr val="tx1"/>
                </a:solidFill>
                <a:cs typeface="FS Joey"/>
                <a:hlinkClick r:id="rId2"/>
              </a:rPr>
              <a:t>://www.ca.com</a:t>
            </a:r>
            <a:r>
              <a:rPr lang="en-US" dirty="0">
                <a:solidFill>
                  <a:schemeClr val="tx1"/>
                </a:solidFill>
                <a:cs typeface="FS Joey"/>
              </a:rPr>
              <a:t> 	Search: </a:t>
            </a:r>
            <a:r>
              <a:rPr lang="en-US" dirty="0" smtClean="0">
                <a:solidFill>
                  <a:schemeClr val="tx1"/>
                </a:solidFill>
                <a:cs typeface="FS Joey"/>
              </a:rPr>
              <a:t>Service Virtualization</a:t>
            </a:r>
          </a:p>
          <a:p>
            <a:endParaRPr lang="es-MX" dirty="0" smtClean="0">
              <a:solidFill>
                <a:schemeClr val="tx1"/>
              </a:solidFill>
              <a:sym typeface="Wingdings" panose="05000000000000000000" pitchFamily="2" charset="2"/>
              <a:hlinkClick r:id="rId3"/>
            </a:endParaRPr>
          </a:p>
          <a:p>
            <a:r>
              <a:rPr lang="es-MX" dirty="0" smtClean="0">
                <a:solidFill>
                  <a:schemeClr val="tx1"/>
                </a:solidFill>
                <a:sym typeface="Wingdings" panose="05000000000000000000" pitchFamily="2" charset="2"/>
                <a:hlinkClick r:id="rId3"/>
              </a:rPr>
              <a:t>http</a:t>
            </a:r>
            <a:r>
              <a:rPr lang="es-MX" dirty="0">
                <a:solidFill>
                  <a:schemeClr val="tx1"/>
                </a:solidFill>
                <a:sym typeface="Wingdings" panose="05000000000000000000" pitchFamily="2" charset="2"/>
                <a:hlinkClick r:id="rId3"/>
              </a:rPr>
              <a:t>://servicevirtualization.com</a:t>
            </a:r>
            <a:r>
              <a:rPr lang="es-MX" dirty="0" smtClean="0">
                <a:solidFill>
                  <a:schemeClr val="tx1"/>
                </a:solidFill>
                <a:sym typeface="Wingdings" panose="05000000000000000000" pitchFamily="2" charset="2"/>
                <a:hlinkClick r:id="rId3"/>
              </a:rPr>
              <a:t>/</a:t>
            </a:r>
            <a:endParaRPr lang="es-MX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s-MX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s-MX" dirty="0" smtClean="0">
                <a:solidFill>
                  <a:schemeClr val="tx1"/>
                </a:solidFill>
                <a:sym typeface="Wingdings" panose="05000000000000000000" pitchFamily="2" charset="2"/>
              </a:rPr>
              <a:t>arlen@espinosa.com</a:t>
            </a:r>
            <a:endParaRPr lang="es-MX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88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2502876" y="179000"/>
            <a:ext cx="6260122" cy="195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s-MX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3810000" y="24384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s-MX" sz="295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Arlen</a:t>
            </a:r>
            <a:r>
              <a:rPr lang="es-MX" sz="295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Espinosa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s-MX" sz="2950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arlen.espinosa@ca.com</a:t>
            </a:r>
            <a:endParaRPr lang="es-MX" sz="295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= Software Applications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3326908" y="1578189"/>
            <a:ext cx="3722569" cy="1247193"/>
          </a:xfrm>
          <a:custGeom>
            <a:avLst/>
            <a:gdLst>
              <a:gd name="connsiteX0" fmla="*/ 0 w 2207898"/>
              <a:gd name="connsiteY0" fmla="*/ 0 h 998597"/>
              <a:gd name="connsiteX1" fmla="*/ 2207898 w 2207898"/>
              <a:gd name="connsiteY1" fmla="*/ 0 h 998597"/>
              <a:gd name="connsiteX2" fmla="*/ 2207898 w 2207898"/>
              <a:gd name="connsiteY2" fmla="*/ 998597 h 998597"/>
              <a:gd name="connsiteX3" fmla="*/ 0 w 2207898"/>
              <a:gd name="connsiteY3" fmla="*/ 998597 h 998597"/>
              <a:gd name="connsiteX4" fmla="*/ 0 w 2207898"/>
              <a:gd name="connsiteY4" fmla="*/ 0 h 99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7898" h="998597">
                <a:moveTo>
                  <a:pt x="0" y="0"/>
                </a:moveTo>
                <a:lnTo>
                  <a:pt x="2207898" y="0"/>
                </a:lnTo>
                <a:lnTo>
                  <a:pt x="2207898" y="998597"/>
                </a:lnTo>
                <a:lnTo>
                  <a:pt x="0" y="998597"/>
                </a:lnTo>
                <a:lnTo>
                  <a:pt x="0" y="0"/>
                </a:lnTo>
                <a:close/>
              </a:path>
            </a:pathLst>
          </a:custGeom>
          <a:solidFill>
            <a:srgbClr val="063F3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274320" rIns="182880" bIns="182880" rtlCol="0" anchor="ctr"/>
          <a:lstStyle/>
          <a:p>
            <a:pPr algn="ctr">
              <a:lnSpc>
                <a:spcPts val="1720"/>
              </a:lnSpc>
              <a:spcBef>
                <a:spcPct val="0"/>
              </a:spcBef>
              <a:spcAft>
                <a:spcPct val="35000"/>
              </a:spcAft>
              <a:buClr>
                <a:srgbClr val="FFFFFF"/>
              </a:buClr>
            </a:pPr>
            <a:r>
              <a:rPr lang="en-US" sz="2400" dirty="0" smtClean="0">
                <a:solidFill>
                  <a:srgbClr val="FFFFFF">
                    <a:lumMod val="95000"/>
                  </a:srgbClr>
                </a:solidFill>
                <a:cs typeface="Arial Unicode MS" pitchFamily="34" charset="-128"/>
              </a:rPr>
              <a:t>Time to Market</a:t>
            </a:r>
            <a:endParaRPr lang="en-US" sz="2400" dirty="0">
              <a:solidFill>
                <a:srgbClr val="FFFFFF">
                  <a:lumMod val="95000"/>
                </a:srgbClr>
              </a:solidFill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85479" y="1578189"/>
            <a:ext cx="1182835" cy="124719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3326908" y="3015215"/>
            <a:ext cx="3722569" cy="1242433"/>
          </a:xfrm>
          <a:custGeom>
            <a:avLst/>
            <a:gdLst>
              <a:gd name="connsiteX0" fmla="*/ 0 w 2207898"/>
              <a:gd name="connsiteY0" fmla="*/ 0 h 998597"/>
              <a:gd name="connsiteX1" fmla="*/ 2207898 w 2207898"/>
              <a:gd name="connsiteY1" fmla="*/ 0 h 998597"/>
              <a:gd name="connsiteX2" fmla="*/ 2207898 w 2207898"/>
              <a:gd name="connsiteY2" fmla="*/ 998597 h 998597"/>
              <a:gd name="connsiteX3" fmla="*/ 0 w 2207898"/>
              <a:gd name="connsiteY3" fmla="*/ 998597 h 998597"/>
              <a:gd name="connsiteX4" fmla="*/ 0 w 2207898"/>
              <a:gd name="connsiteY4" fmla="*/ 0 h 99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7898" h="998597">
                <a:moveTo>
                  <a:pt x="0" y="0"/>
                </a:moveTo>
                <a:lnTo>
                  <a:pt x="2207898" y="0"/>
                </a:lnTo>
                <a:lnTo>
                  <a:pt x="2207898" y="998597"/>
                </a:lnTo>
                <a:lnTo>
                  <a:pt x="0" y="998597"/>
                </a:lnTo>
                <a:lnTo>
                  <a:pt x="0" y="0"/>
                </a:lnTo>
                <a:close/>
              </a:path>
            </a:pathLst>
          </a:custGeom>
          <a:solidFill>
            <a:srgbClr val="22465E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274320" rIns="182880" bIns="182880" rtlCol="0" anchor="ctr"/>
          <a:lstStyle/>
          <a:p>
            <a:pPr algn="ctr">
              <a:lnSpc>
                <a:spcPts val="1720"/>
              </a:lnSpc>
              <a:spcBef>
                <a:spcPct val="0"/>
              </a:spcBef>
              <a:spcAft>
                <a:spcPct val="35000"/>
              </a:spcAft>
              <a:buClr>
                <a:srgbClr val="FFFFFF"/>
              </a:buClr>
            </a:pPr>
            <a:r>
              <a:rPr lang="en-US" sz="2400" dirty="0" smtClean="0">
                <a:solidFill>
                  <a:srgbClr val="F2F2F2"/>
                </a:solidFill>
                <a:cs typeface="Arial Unicode MS" pitchFamily="34" charset="-128"/>
              </a:rPr>
              <a:t>Quality</a:t>
            </a:r>
            <a:endParaRPr lang="en-US" sz="2400" dirty="0">
              <a:solidFill>
                <a:srgbClr val="F2F2F2"/>
              </a:solidFill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94517" y="2998428"/>
            <a:ext cx="1182835" cy="124243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shade val="80000"/>
              <a:hueOff val="406716"/>
              <a:satOff val="-32700"/>
              <a:lumOff val="19029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3326908" y="4418667"/>
            <a:ext cx="3722569" cy="1242433"/>
          </a:xfrm>
          <a:custGeom>
            <a:avLst/>
            <a:gdLst>
              <a:gd name="connsiteX0" fmla="*/ 0 w 2207898"/>
              <a:gd name="connsiteY0" fmla="*/ 0 h 998597"/>
              <a:gd name="connsiteX1" fmla="*/ 2207898 w 2207898"/>
              <a:gd name="connsiteY1" fmla="*/ 0 h 998597"/>
              <a:gd name="connsiteX2" fmla="*/ 2207898 w 2207898"/>
              <a:gd name="connsiteY2" fmla="*/ 998597 h 998597"/>
              <a:gd name="connsiteX3" fmla="*/ 0 w 2207898"/>
              <a:gd name="connsiteY3" fmla="*/ 998597 h 998597"/>
              <a:gd name="connsiteX4" fmla="*/ 0 w 2207898"/>
              <a:gd name="connsiteY4" fmla="*/ 0 h 99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7898" h="998597">
                <a:moveTo>
                  <a:pt x="0" y="0"/>
                </a:moveTo>
                <a:lnTo>
                  <a:pt x="2207898" y="0"/>
                </a:lnTo>
                <a:lnTo>
                  <a:pt x="2207898" y="998597"/>
                </a:lnTo>
                <a:lnTo>
                  <a:pt x="0" y="998597"/>
                </a:lnTo>
                <a:lnTo>
                  <a:pt x="0" y="0"/>
                </a:lnTo>
                <a:close/>
              </a:path>
            </a:pathLst>
          </a:custGeom>
          <a:solidFill>
            <a:srgbClr val="58676D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274320" rIns="182880" bIns="182880" rtlCol="0" anchor="ctr"/>
          <a:lstStyle/>
          <a:p>
            <a:pPr algn="ctr">
              <a:lnSpc>
                <a:spcPts val="1720"/>
              </a:lnSpc>
              <a:spcBef>
                <a:spcPct val="0"/>
              </a:spcBef>
              <a:spcAft>
                <a:spcPct val="35000"/>
              </a:spcAft>
              <a:buClr>
                <a:srgbClr val="FFFFFF"/>
              </a:buClr>
            </a:pPr>
            <a:r>
              <a:rPr lang="en-US" sz="2400" dirty="0" smtClean="0">
                <a:solidFill>
                  <a:srgbClr val="FFFFFF">
                    <a:lumMod val="95000"/>
                  </a:srgbClr>
                </a:solidFill>
                <a:cs typeface="Arial Unicode MS" pitchFamily="34" charset="-128"/>
              </a:rPr>
              <a:t>Complexity</a:t>
            </a:r>
            <a:endParaRPr lang="en-US" sz="2400" dirty="0">
              <a:solidFill>
                <a:srgbClr val="FFFFFF">
                  <a:lumMod val="95000"/>
                </a:srgbClr>
              </a:solidFill>
              <a:cs typeface="Arial Unicode MS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85479" y="4418667"/>
            <a:ext cx="1182835" cy="124243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shade val="80000"/>
              <a:hueOff val="813431"/>
              <a:satOff val="-65401"/>
              <a:lumOff val="38058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798461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 algún lugar… del mundo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858" y="1072630"/>
            <a:ext cx="4489190" cy="513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530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reto</a:t>
            </a:r>
            <a:r>
              <a:rPr lang="en-US" dirty="0" smtClean="0"/>
              <a:t> de la </a:t>
            </a:r>
            <a:r>
              <a:rPr lang="en-US" dirty="0" err="1" smtClean="0"/>
              <a:t>complejidad</a:t>
            </a:r>
            <a:r>
              <a:rPr lang="en-US" dirty="0" smtClean="0"/>
              <a:t> y </a:t>
            </a:r>
            <a:r>
              <a:rPr lang="en-US" dirty="0" err="1" smtClean="0"/>
              <a:t>dinamismo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aplicaciones</a:t>
            </a:r>
            <a:r>
              <a:rPr lang="en-US" dirty="0" smtClean="0"/>
              <a:t> </a:t>
            </a:r>
            <a:r>
              <a:rPr lang="en-US" dirty="0" err="1" smtClean="0"/>
              <a:t>actuales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873542" y="3965469"/>
            <a:ext cx="262841" cy="260767"/>
          </a:xfrm>
          <a:prstGeom prst="straightConnector1">
            <a:avLst/>
          </a:prstGeom>
          <a:ln w="25400" cap="rnd">
            <a:solidFill>
              <a:srgbClr val="58676D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6298479" y="3965469"/>
            <a:ext cx="262841" cy="260767"/>
          </a:xfrm>
          <a:prstGeom prst="straightConnector1">
            <a:avLst/>
          </a:prstGeom>
          <a:ln w="25400" cap="rnd">
            <a:solidFill>
              <a:srgbClr val="58676D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783338" y="3263520"/>
            <a:ext cx="1411440" cy="799833"/>
          </a:xfrm>
          <a:prstGeom prst="straightConnector1">
            <a:avLst/>
          </a:prstGeom>
          <a:ln w="25400" cap="rnd">
            <a:solidFill>
              <a:srgbClr val="58676D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783339" y="4387979"/>
            <a:ext cx="1416287" cy="1050975"/>
          </a:xfrm>
          <a:prstGeom prst="straightConnector1">
            <a:avLst/>
          </a:prstGeom>
          <a:ln w="25400" cap="rnd">
            <a:solidFill>
              <a:srgbClr val="58676D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71" idx="1"/>
          </p:cNvCxnSpPr>
          <p:nvPr/>
        </p:nvCxnSpPr>
        <p:spPr>
          <a:xfrm>
            <a:off x="2069145" y="2588309"/>
            <a:ext cx="398052" cy="665777"/>
          </a:xfrm>
          <a:prstGeom prst="straightConnector1">
            <a:avLst/>
          </a:prstGeom>
          <a:ln w="25400" cap="rnd">
            <a:solidFill>
              <a:srgbClr val="58676D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069145" y="3261057"/>
            <a:ext cx="398052" cy="665777"/>
          </a:xfrm>
          <a:prstGeom prst="straightConnector1">
            <a:avLst/>
          </a:prstGeom>
          <a:ln w="25400" cap="rnd">
            <a:solidFill>
              <a:srgbClr val="58676D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78923" y="2588308"/>
            <a:ext cx="529177" cy="0"/>
          </a:xfrm>
          <a:prstGeom prst="straightConnector1">
            <a:avLst/>
          </a:prstGeom>
          <a:ln w="25400" cap="rnd">
            <a:solidFill>
              <a:srgbClr val="58676D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78923" y="3898004"/>
            <a:ext cx="529177" cy="0"/>
          </a:xfrm>
          <a:prstGeom prst="straightConnector1">
            <a:avLst/>
          </a:prstGeom>
          <a:ln w="25400" cap="rnd">
            <a:solidFill>
              <a:srgbClr val="58676D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371890" y="5442888"/>
            <a:ext cx="1118532" cy="0"/>
          </a:xfrm>
          <a:prstGeom prst="straightConnector1">
            <a:avLst/>
          </a:prstGeom>
          <a:ln w="25400" cap="rnd">
            <a:solidFill>
              <a:srgbClr val="58676D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38689" y="3927781"/>
            <a:ext cx="322381" cy="6363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08485" y="3927781"/>
            <a:ext cx="322381" cy="63636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146957" y="3607662"/>
            <a:ext cx="490890" cy="527525"/>
            <a:chOff x="3726628" y="1223639"/>
            <a:chExt cx="1097411" cy="88530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726628" y="1223639"/>
              <a:ext cx="597431" cy="88530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226608" y="1223639"/>
              <a:ext cx="597431" cy="88530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5146957" y="3136354"/>
            <a:ext cx="490890" cy="527525"/>
            <a:chOff x="3726628" y="1223639"/>
            <a:chExt cx="1097411" cy="88530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726628" y="1223639"/>
              <a:ext cx="597431" cy="88530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226608" y="1223639"/>
              <a:ext cx="597431" cy="88530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868054" y="4370764"/>
            <a:ext cx="490890" cy="527525"/>
            <a:chOff x="3726628" y="1223639"/>
            <a:chExt cx="1097411" cy="8853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726628" y="1223639"/>
              <a:ext cx="597431" cy="8853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226608" y="1223639"/>
              <a:ext cx="597431" cy="885301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868054" y="3899457"/>
            <a:ext cx="490890" cy="527525"/>
            <a:chOff x="3726628" y="1223639"/>
            <a:chExt cx="1097411" cy="88530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726628" y="1223639"/>
              <a:ext cx="597431" cy="88530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226608" y="1223639"/>
              <a:ext cx="597431" cy="885301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555655" y="3720176"/>
            <a:ext cx="357435" cy="727287"/>
            <a:chOff x="4953000" y="1131130"/>
            <a:chExt cx="708773" cy="1082627"/>
          </a:xfrm>
        </p:grpSpPr>
        <p:grpSp>
          <p:nvGrpSpPr>
            <p:cNvPr id="28" name="Group 27"/>
            <p:cNvGrpSpPr/>
            <p:nvPr/>
          </p:nvGrpSpPr>
          <p:grpSpPr>
            <a:xfrm>
              <a:off x="4953000" y="1641977"/>
              <a:ext cx="708773" cy="571780"/>
              <a:chOff x="3726628" y="1223639"/>
              <a:chExt cx="1097411" cy="885301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3726628" y="1223639"/>
                <a:ext cx="597431" cy="885301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226608" y="1223639"/>
                <a:ext cx="597431" cy="885301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4953000" y="1131130"/>
              <a:ext cx="708773" cy="571780"/>
              <a:chOff x="3726628" y="1223639"/>
              <a:chExt cx="1097411" cy="885301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3726628" y="1223639"/>
                <a:ext cx="597431" cy="885301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226608" y="1223639"/>
                <a:ext cx="597431" cy="885301"/>
              </a:xfrm>
              <a:prstGeom prst="rect">
                <a:avLst/>
              </a:prstGeom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6890165" y="3720176"/>
            <a:ext cx="357435" cy="727287"/>
            <a:chOff x="4953000" y="1131130"/>
            <a:chExt cx="708773" cy="1082627"/>
          </a:xfrm>
        </p:grpSpPr>
        <p:grpSp>
          <p:nvGrpSpPr>
            <p:cNvPr id="35" name="Group 34"/>
            <p:cNvGrpSpPr/>
            <p:nvPr/>
          </p:nvGrpSpPr>
          <p:grpSpPr>
            <a:xfrm>
              <a:off x="4953000" y="1641977"/>
              <a:ext cx="708773" cy="571780"/>
              <a:chOff x="3726628" y="1223639"/>
              <a:chExt cx="1097411" cy="885301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3726628" y="1223639"/>
                <a:ext cx="597431" cy="885301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226608" y="1223639"/>
                <a:ext cx="597431" cy="885301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4953000" y="1131130"/>
              <a:ext cx="708773" cy="571780"/>
              <a:chOff x="3726628" y="1223639"/>
              <a:chExt cx="1097411" cy="885301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3726628" y="1223639"/>
                <a:ext cx="597431" cy="885301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226608" y="1223639"/>
                <a:ext cx="597431" cy="885301"/>
              </a:xfrm>
              <a:prstGeom prst="rect">
                <a:avLst/>
              </a:prstGeom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6555655" y="3043637"/>
            <a:ext cx="357435" cy="727287"/>
            <a:chOff x="4953000" y="1131130"/>
            <a:chExt cx="708773" cy="1082627"/>
          </a:xfrm>
        </p:grpSpPr>
        <p:grpSp>
          <p:nvGrpSpPr>
            <p:cNvPr id="42" name="Group 41"/>
            <p:cNvGrpSpPr/>
            <p:nvPr/>
          </p:nvGrpSpPr>
          <p:grpSpPr>
            <a:xfrm>
              <a:off x="4953000" y="1641977"/>
              <a:ext cx="708773" cy="571780"/>
              <a:chOff x="3726628" y="1223639"/>
              <a:chExt cx="1097411" cy="885301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3726628" y="1223639"/>
                <a:ext cx="597431" cy="885301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226608" y="1223639"/>
                <a:ext cx="597431" cy="885301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4953000" y="1131130"/>
              <a:ext cx="708773" cy="571780"/>
              <a:chOff x="3726628" y="1223639"/>
              <a:chExt cx="1097411" cy="885301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3726628" y="1223639"/>
                <a:ext cx="597431" cy="885301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226608" y="1223639"/>
                <a:ext cx="597431" cy="885301"/>
              </a:xfrm>
              <a:prstGeom prst="rect">
                <a:avLst/>
              </a:prstGeom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6890165" y="3043637"/>
            <a:ext cx="357435" cy="727287"/>
            <a:chOff x="4953000" y="1131130"/>
            <a:chExt cx="708773" cy="1082627"/>
          </a:xfrm>
        </p:grpSpPr>
        <p:grpSp>
          <p:nvGrpSpPr>
            <p:cNvPr id="49" name="Group 48"/>
            <p:cNvGrpSpPr/>
            <p:nvPr/>
          </p:nvGrpSpPr>
          <p:grpSpPr>
            <a:xfrm>
              <a:off x="4953000" y="1641977"/>
              <a:ext cx="708773" cy="571780"/>
              <a:chOff x="3726628" y="1223639"/>
              <a:chExt cx="1097411" cy="885301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3726628" y="1223639"/>
                <a:ext cx="597431" cy="885301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226608" y="1223639"/>
                <a:ext cx="597431" cy="885301"/>
              </a:xfrm>
              <a:prstGeom prst="rect">
                <a:avLst/>
              </a:prstGeom>
            </p:spPr>
          </p:pic>
        </p:grpSp>
        <p:grpSp>
          <p:nvGrpSpPr>
            <p:cNvPr id="50" name="Group 49"/>
            <p:cNvGrpSpPr/>
            <p:nvPr/>
          </p:nvGrpSpPr>
          <p:grpSpPr>
            <a:xfrm>
              <a:off x="4953000" y="1131130"/>
              <a:ext cx="708773" cy="571780"/>
              <a:chOff x="3726628" y="1223639"/>
              <a:chExt cx="1097411" cy="885301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3726628" y="1223639"/>
                <a:ext cx="597431" cy="885301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226608" y="1223639"/>
                <a:ext cx="597431" cy="885301"/>
              </a:xfrm>
              <a:prstGeom prst="rect">
                <a:avLst/>
              </a:prstGeom>
            </p:spPr>
          </p:pic>
        </p:grp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1690" y="3077336"/>
            <a:ext cx="325760" cy="1113041"/>
          </a:xfrm>
          <a:prstGeom prst="rect">
            <a:avLst/>
          </a:prstGeom>
        </p:spPr>
      </p:pic>
      <p:pic>
        <p:nvPicPr>
          <p:cNvPr id="56" name="Picture 55" descr="developer-blue.png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106" y="2021963"/>
            <a:ext cx="500095" cy="874216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541864" y="2911245"/>
            <a:ext cx="955262" cy="2434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Developer 1</a:t>
            </a:r>
            <a:endParaRPr lang="en-US" sz="1000" b="1" dirty="0">
              <a:solidFill>
                <a:schemeClr val="tx1"/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106" y="3310749"/>
            <a:ext cx="500095" cy="855284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41863" y="4135188"/>
            <a:ext cx="938744" cy="3122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Developer 2</a:t>
            </a:r>
            <a:endParaRPr lang="en-US" sz="1000" b="1" dirty="0">
              <a:solidFill>
                <a:schemeClr val="tx1"/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037" y="4934147"/>
            <a:ext cx="500096" cy="848837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541864" y="5841782"/>
            <a:ext cx="969956" cy="17950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Developer n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40238" y="2275175"/>
            <a:ext cx="623043" cy="205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Code</a:t>
            </a:r>
          </a:p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Commit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27283" y="3583210"/>
            <a:ext cx="623043" cy="205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Code</a:t>
            </a:r>
          </a:p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Commit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15014" y="5111375"/>
            <a:ext cx="623043" cy="205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Code</a:t>
            </a:r>
          </a:p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Commit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85378" y="5115020"/>
            <a:ext cx="351555" cy="693957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543511" y="5911380"/>
            <a:ext cx="822712" cy="2208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Developer</a:t>
            </a:r>
          </a:p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Branch SCM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85378" y="3536654"/>
            <a:ext cx="351555" cy="693957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505246" y="4291283"/>
            <a:ext cx="915205" cy="2859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Developer</a:t>
            </a:r>
          </a:p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Branch SCM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85378" y="2224230"/>
            <a:ext cx="351555" cy="693957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1551759" y="2998666"/>
            <a:ext cx="775966" cy="25515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Developer</a:t>
            </a:r>
          </a:p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Branch SCM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67196" y="2960127"/>
            <a:ext cx="354694" cy="58792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2333023" y="3544729"/>
            <a:ext cx="623043" cy="205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CI Server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72780" y="5249722"/>
            <a:ext cx="354694" cy="58792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2333023" y="5833662"/>
            <a:ext cx="623043" cy="205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CI Server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826615" y="3666376"/>
            <a:ext cx="623043" cy="205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deploy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587672" y="3633495"/>
            <a:ext cx="623043" cy="205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deploy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247916" y="4614357"/>
            <a:ext cx="782836" cy="205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 smtClean="0">
                <a:solidFill>
                  <a:schemeClr val="tx1"/>
                </a:solidFill>
              </a:rPr>
              <a:t>Integration Lab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946767" y="4201985"/>
            <a:ext cx="887722" cy="27527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UAT/Staging</a:t>
            </a:r>
          </a:p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Environment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498505" y="3678603"/>
            <a:ext cx="623043" cy="205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deploy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074025" y="3695385"/>
            <a:ext cx="623043" cy="205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deploy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480203" y="4913664"/>
            <a:ext cx="1223001" cy="1910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Performance Lab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466990" y="4464608"/>
            <a:ext cx="846348" cy="2589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Production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43607" y="4144035"/>
            <a:ext cx="883515" cy="2049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>
                <a:solidFill>
                  <a:schemeClr val="tx1"/>
                </a:solidFill>
              </a:rPr>
              <a:t>Operations n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5612398" y="3965469"/>
            <a:ext cx="262841" cy="260767"/>
          </a:xfrm>
          <a:prstGeom prst="straightConnector1">
            <a:avLst/>
          </a:prstGeom>
          <a:ln w="25400" cap="rnd">
            <a:solidFill>
              <a:srgbClr val="58676D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41863" y="1419663"/>
            <a:ext cx="25750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tx1"/>
                </a:solidFill>
              </a:rPr>
              <a:t>FALTA DE PRUEBAS UNITARIAS</a:t>
            </a:r>
          </a:p>
          <a:p>
            <a:pPr algn="ctr">
              <a:lnSpc>
                <a:spcPct val="90000"/>
              </a:lnSpc>
            </a:pPr>
            <a:r>
              <a:rPr lang="en-US" sz="1100" dirty="0" smtClean="0">
                <a:solidFill>
                  <a:schemeClr val="tx1"/>
                </a:solidFill>
              </a:rPr>
              <a:t>(</a:t>
            </a:r>
            <a:r>
              <a:rPr lang="en-US" sz="1100" dirty="0" err="1" smtClean="0">
                <a:solidFill>
                  <a:schemeClr val="tx1"/>
                </a:solidFill>
              </a:rPr>
              <a:t>muchos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incidentes</a:t>
            </a:r>
            <a:r>
              <a:rPr lang="en-US" sz="1100" dirty="0" smtClean="0">
                <a:solidFill>
                  <a:schemeClr val="tx1"/>
                </a:solidFill>
              </a:rPr>
              <a:t> se </a:t>
            </a:r>
            <a:r>
              <a:rPr lang="en-US" sz="1100" dirty="0" err="1" smtClean="0">
                <a:solidFill>
                  <a:schemeClr val="tx1"/>
                </a:solidFill>
              </a:rPr>
              <a:t>escapan</a:t>
            </a:r>
            <a:r>
              <a:rPr lang="en-US" sz="1100" dirty="0" smtClean="0">
                <a:solidFill>
                  <a:schemeClr val="tx1"/>
                </a:solidFill>
              </a:rPr>
              <a:t>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6" name="Left Brace 85"/>
          <p:cNvSpPr/>
          <p:nvPr/>
        </p:nvSpPr>
        <p:spPr>
          <a:xfrm rot="5400000">
            <a:off x="5883293" y="1322065"/>
            <a:ext cx="241837" cy="3178361"/>
          </a:xfrm>
          <a:prstGeom prst="leftBrace">
            <a:avLst>
              <a:gd name="adj1" fmla="val 69321"/>
              <a:gd name="adj2" fmla="val 50000"/>
            </a:avLst>
          </a:prstGeom>
          <a:noFill/>
          <a:ln w="19050" cmpd="sng">
            <a:solidFill>
              <a:srgbClr val="58676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182880" rIns="182880" bIns="182880" rtlCol="0" anchor="ctr"/>
          <a:lstStyle/>
          <a:p>
            <a:pPr algn="ctr">
              <a:lnSpc>
                <a:spcPts val="1720"/>
              </a:lnSpc>
              <a:buClr>
                <a:srgbClr val="FFFFFF"/>
              </a:buClr>
            </a:pPr>
            <a:endParaRPr lang="en-US" sz="1100" dirty="0" smtClean="0">
              <a:solidFill>
                <a:schemeClr val="tx1"/>
              </a:solidFill>
              <a:cs typeface="Arial Unicode MS" pitchFamily="34" charset="-128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028659" y="1958735"/>
            <a:ext cx="3946030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tx1"/>
                </a:solidFill>
              </a:rPr>
              <a:t>FALTA DE PRUEBAS AUTOMATIZADAS</a:t>
            </a:r>
          </a:p>
          <a:p>
            <a:pPr algn="ctr">
              <a:lnSpc>
                <a:spcPct val="90000"/>
              </a:lnSpc>
            </a:pPr>
            <a:r>
              <a:rPr lang="en-US" sz="1100" dirty="0" smtClean="0">
                <a:solidFill>
                  <a:schemeClr val="tx1"/>
                </a:solidFill>
              </a:rPr>
              <a:t>(</a:t>
            </a:r>
            <a:r>
              <a:rPr lang="en-US" sz="1100" dirty="0" err="1" smtClean="0">
                <a:solidFill>
                  <a:schemeClr val="tx1"/>
                </a:solidFill>
              </a:rPr>
              <a:t>pequeños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cambios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pueden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tener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grandes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consecuencias</a:t>
            </a:r>
            <a:r>
              <a:rPr lang="en-US" sz="1100" dirty="0" smtClean="0">
                <a:solidFill>
                  <a:schemeClr val="tx1"/>
                </a:solidFill>
              </a:rPr>
              <a:t>)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293012" y="5322676"/>
            <a:ext cx="349045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1100" b="1" dirty="0" smtClean="0">
                <a:solidFill>
                  <a:schemeClr val="tx1"/>
                </a:solidFill>
              </a:rPr>
              <a:t>DIFICULTAD PARA MANTER AMBIENTES A LO LARGO DE MÚLTIPLES AMBIENTES CON RELEASES CONCURRENTES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050" dirty="0" smtClean="0">
                <a:solidFill>
                  <a:schemeClr val="tx1"/>
                </a:solidFill>
              </a:rPr>
              <a:t>(mucho </a:t>
            </a:r>
            <a:r>
              <a:rPr lang="en-US" sz="1050" dirty="0" err="1" smtClean="0">
                <a:solidFill>
                  <a:schemeClr val="tx1"/>
                </a:solidFill>
              </a:rPr>
              <a:t>tiempo</a:t>
            </a:r>
            <a:r>
              <a:rPr lang="en-US" sz="1050" dirty="0" smtClean="0">
                <a:solidFill>
                  <a:schemeClr val="tx1"/>
                </a:solidFill>
              </a:rPr>
              <a:t> para </a:t>
            </a:r>
            <a:r>
              <a:rPr lang="en-US" sz="1050" dirty="0" err="1" smtClean="0">
                <a:solidFill>
                  <a:schemeClr val="tx1"/>
                </a:solidFill>
              </a:rPr>
              <a:t>aprovisionar</a:t>
            </a:r>
            <a:r>
              <a:rPr lang="en-US" sz="1050" dirty="0" smtClean="0">
                <a:solidFill>
                  <a:schemeClr val="tx1"/>
                </a:solidFill>
              </a:rPr>
              <a:t> e </a:t>
            </a:r>
            <a:r>
              <a:rPr lang="en-US" sz="1050" dirty="0" err="1" smtClean="0">
                <a:solidFill>
                  <a:schemeClr val="tx1"/>
                </a:solidFill>
              </a:rPr>
              <a:t>incidentes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derivados</a:t>
            </a:r>
            <a:r>
              <a:rPr lang="en-US" sz="1050" dirty="0" smtClean="0">
                <a:solidFill>
                  <a:schemeClr val="tx1"/>
                </a:solidFill>
              </a:rPr>
              <a:t> de </a:t>
            </a:r>
            <a:r>
              <a:rPr lang="en-US" sz="1050" dirty="0" err="1" smtClean="0">
                <a:solidFill>
                  <a:schemeClr val="tx1"/>
                </a:solidFill>
              </a:rPr>
              <a:t>configuración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incorrecta</a:t>
            </a:r>
            <a:r>
              <a:rPr lang="en-US" sz="1050" dirty="0" smtClean="0">
                <a:solidFill>
                  <a:schemeClr val="tx1"/>
                </a:solidFill>
              </a:rPr>
              <a:t>)</a:t>
            </a:r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89" name="Straight Arrow Connector 88"/>
          <p:cNvCxnSpPr>
            <a:stCxn id="88" idx="1"/>
          </p:cNvCxnSpPr>
          <p:nvPr/>
        </p:nvCxnSpPr>
        <p:spPr>
          <a:xfrm flipH="1" flipV="1">
            <a:off x="3046386" y="5688595"/>
            <a:ext cx="1246626" cy="54196"/>
          </a:xfrm>
          <a:prstGeom prst="straightConnector1">
            <a:avLst/>
          </a:prstGeom>
          <a:noFill/>
          <a:ln w="19050" cmpd="sng">
            <a:solidFill>
              <a:srgbClr val="58676D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90" name="Left Brace 89"/>
          <p:cNvSpPr/>
          <p:nvPr/>
        </p:nvSpPr>
        <p:spPr>
          <a:xfrm rot="16200000" flipV="1">
            <a:off x="5825650" y="3484143"/>
            <a:ext cx="448898" cy="3253649"/>
          </a:xfrm>
          <a:prstGeom prst="leftBrace">
            <a:avLst>
              <a:gd name="adj1" fmla="val 69321"/>
              <a:gd name="adj2" fmla="val 50000"/>
            </a:avLst>
          </a:prstGeom>
          <a:noFill/>
          <a:ln w="19050" cmpd="sng">
            <a:solidFill>
              <a:srgbClr val="58676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182880" rIns="182880" bIns="182880" rtlCol="0" anchor="ctr"/>
          <a:lstStyle/>
          <a:p>
            <a:pPr algn="ctr">
              <a:lnSpc>
                <a:spcPts val="1720"/>
              </a:lnSpc>
              <a:buClr>
                <a:srgbClr val="FFFFFF"/>
              </a:buClr>
            </a:pPr>
            <a:endParaRPr lang="en-US" sz="1100" dirty="0" smtClean="0">
              <a:solidFill>
                <a:schemeClr val="tx1"/>
              </a:solidFill>
              <a:cs typeface="Arial Unicode MS" pitchFamily="34" charset="-128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369579" y="1031423"/>
            <a:ext cx="339180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tx1"/>
                </a:solidFill>
              </a:rPr>
              <a:t>FALTA DE VISIBILIDAD HACIA LAS APPS DE PRODUCCIÓN</a:t>
            </a:r>
            <a:br>
              <a:rPr lang="en-US" sz="1200" b="1" dirty="0" smtClean="0">
                <a:solidFill>
                  <a:schemeClr val="tx1"/>
                </a:solidFill>
              </a:rPr>
            </a:br>
            <a:r>
              <a:rPr lang="en-US" sz="1100" dirty="0" smtClean="0">
                <a:solidFill>
                  <a:schemeClr val="tx1"/>
                </a:solidFill>
              </a:rPr>
              <a:t>(sin </a:t>
            </a:r>
            <a:r>
              <a:rPr lang="en-US" sz="1100" dirty="0" err="1" smtClean="0">
                <a:solidFill>
                  <a:schemeClr val="tx1"/>
                </a:solidFill>
              </a:rPr>
              <a:t>visibilidad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hacia</a:t>
            </a:r>
            <a:r>
              <a:rPr lang="en-US" sz="1100" dirty="0" smtClean="0">
                <a:solidFill>
                  <a:schemeClr val="tx1"/>
                </a:solidFill>
              </a:rPr>
              <a:t> la </a:t>
            </a:r>
            <a:r>
              <a:rPr lang="en-US" sz="1100" dirty="0" err="1" smtClean="0">
                <a:solidFill>
                  <a:schemeClr val="tx1"/>
                </a:solidFill>
              </a:rPr>
              <a:t>experiencia</a:t>
            </a:r>
            <a:r>
              <a:rPr lang="en-US" sz="1100" dirty="0" smtClean="0">
                <a:solidFill>
                  <a:schemeClr val="tx1"/>
                </a:solidFill>
              </a:rPr>
              <a:t> del </a:t>
            </a:r>
            <a:r>
              <a:rPr lang="en-US" sz="1100" dirty="0" err="1" smtClean="0">
                <a:solidFill>
                  <a:schemeClr val="tx1"/>
                </a:solidFill>
              </a:rPr>
              <a:t>cliente</a:t>
            </a:r>
            <a:r>
              <a:rPr lang="en-US" sz="1100" dirty="0" smtClean="0">
                <a:solidFill>
                  <a:schemeClr val="tx1"/>
                </a:solidFill>
              </a:rPr>
              <a:t>) 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07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Resolver el problema en partes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7606" y="1840300"/>
            <a:ext cx="5744370" cy="285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20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Resolver el problema en partes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9356" y="2199802"/>
            <a:ext cx="3966431" cy="23243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747" y="1090811"/>
            <a:ext cx="3449298" cy="1828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747" y="3556976"/>
            <a:ext cx="3449298" cy="258879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black">
          <a:xfrm>
            <a:off x="1465322" y="2199802"/>
            <a:ext cx="8229600" cy="10913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6000" dirty="0" smtClean="0">
                <a:solidFill>
                  <a:schemeClr val="tx1"/>
                </a:solidFill>
              </a:rPr>
              <a:t>Divide y Vencerás</a:t>
            </a:r>
            <a:endParaRPr lang="es-MX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20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Reto</a:t>
            </a:r>
            <a:r>
              <a:rPr lang="en-US" dirty="0" smtClean="0"/>
              <a:t> 1</a:t>
            </a:r>
            <a:r>
              <a:rPr lang="en-US" dirty="0"/>
              <a:t>: </a:t>
            </a:r>
            <a:r>
              <a:rPr lang="en-US" dirty="0" err="1" smtClean="0"/>
              <a:t>Eficiencia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err="1" smtClean="0"/>
              <a:t>Productividad</a:t>
            </a:r>
            <a:r>
              <a:rPr lang="en-US" sz="2000" dirty="0" smtClean="0"/>
              <a:t> del </a:t>
            </a:r>
            <a:r>
              <a:rPr lang="en-US" sz="2000" dirty="0" err="1" smtClean="0"/>
              <a:t>desarrollador</a:t>
            </a:r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51520" y="1268760"/>
            <a:ext cx="2704530" cy="2544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ts val="2880"/>
              </a:lnSpc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Font typeface="Wingdings" charset="2"/>
              <a:buChar char="§"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79450" indent="-28575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/>
              <a:buChar char="–"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779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charset="2"/>
              <a:buChar char="§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20800" marR="0" indent="-22860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Tx/>
              <a:buFont typeface="Arial"/>
              <a:buChar char="–"/>
              <a:tabLst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charset="2"/>
              <a:buChar char="§"/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RETOS DE DESARROLLO </a:t>
            </a:r>
            <a:r>
              <a:rPr lang="en-US" sz="1600" dirty="0" err="1" smtClean="0">
                <a:solidFill>
                  <a:schemeClr val="tx1"/>
                </a:solidFill>
              </a:rPr>
              <a:t>por</a:t>
            </a:r>
            <a:r>
              <a:rPr lang="en-US" sz="1600" dirty="0" smtClean="0">
                <a:solidFill>
                  <a:schemeClr val="tx1"/>
                </a:solidFill>
              </a:rPr>
              <a:t> la </a:t>
            </a:r>
            <a:r>
              <a:rPr lang="en-US" sz="1600" dirty="0" err="1" smtClean="0">
                <a:solidFill>
                  <a:schemeClr val="tx1"/>
                </a:solidFill>
              </a:rPr>
              <a:t>dependencia</a:t>
            </a:r>
            <a:r>
              <a:rPr lang="en-US" sz="1600" dirty="0" smtClean="0">
                <a:solidFill>
                  <a:schemeClr val="tx1"/>
                </a:solidFill>
              </a:rPr>
              <a:t> en </a:t>
            </a:r>
            <a:r>
              <a:rPr lang="en-US" sz="1600" dirty="0" err="1" smtClean="0">
                <a:solidFill>
                  <a:schemeClr val="tx1"/>
                </a:solidFill>
              </a:rPr>
              <a:t>equipos</a:t>
            </a:r>
            <a:r>
              <a:rPr lang="en-US" sz="1600" dirty="0" smtClean="0">
                <a:solidFill>
                  <a:schemeClr val="tx1"/>
                </a:solidFill>
              </a:rPr>
              <a:t> y </a:t>
            </a:r>
            <a:r>
              <a:rPr lang="en-US" sz="1600" dirty="0" err="1" smtClean="0">
                <a:solidFill>
                  <a:schemeClr val="tx1"/>
                </a:solidFill>
              </a:rPr>
              <a:t>sistemas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543879204"/>
              </p:ext>
            </p:extLst>
          </p:nvPr>
        </p:nvGraphicFramePr>
        <p:xfrm>
          <a:off x="1721074" y="1011057"/>
          <a:ext cx="5835529" cy="536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1"/>
          <p:cNvSpPr txBox="1">
            <a:spLocks/>
          </p:cNvSpPr>
          <p:nvPr/>
        </p:nvSpPr>
        <p:spPr bwMode="gray">
          <a:xfrm>
            <a:off x="6215022" y="1268760"/>
            <a:ext cx="2677458" cy="1887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Font typeface="Wingdings" charset="2"/>
              <a:buChar char="§"/>
              <a:defRPr sz="24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79450" indent="-28575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Font typeface="Arial"/>
              <a:buChar char="–"/>
              <a:defRPr sz="20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77900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Font typeface="Wingdings" charset="2"/>
              <a:buChar char="§"/>
              <a:defRPr sz="1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20800" marR="0" indent="-2286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SzTx/>
              <a:buFont typeface="Arial"/>
              <a:buChar char="–"/>
              <a:tabLst/>
              <a:defRPr sz="16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Font typeface="Wingdings" charset="2"/>
              <a:buChar char="§"/>
              <a:tabLst/>
              <a:defRPr sz="1600" b="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RETOS DE INTEGRACIÓN  </a:t>
            </a:r>
            <a:r>
              <a:rPr lang="en-US" sz="1600" dirty="0" err="1">
                <a:solidFill>
                  <a:schemeClr val="tx1"/>
                </a:solidFill>
              </a:rPr>
              <a:t>por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indisponibilidad</a:t>
            </a:r>
            <a:r>
              <a:rPr lang="en-US" sz="1600" dirty="0">
                <a:solidFill>
                  <a:schemeClr val="tx1"/>
                </a:solidFill>
              </a:rPr>
              <a:t>  de </a:t>
            </a:r>
            <a:r>
              <a:rPr lang="en-US" sz="1600" dirty="0" err="1">
                <a:solidFill>
                  <a:schemeClr val="tx1"/>
                </a:solidFill>
              </a:rPr>
              <a:t>ambientes</a:t>
            </a:r>
            <a:r>
              <a:rPr lang="en-US" sz="1600" dirty="0">
                <a:solidFill>
                  <a:schemeClr val="tx1"/>
                </a:solidFill>
              </a:rPr>
              <a:t> end-to-end </a:t>
            </a:r>
            <a:r>
              <a:rPr lang="en-US" sz="1600" dirty="0" smtClean="0">
                <a:solidFill>
                  <a:schemeClr val="tx1"/>
                </a:solidFill>
              </a:rPr>
              <a:t> o sin </a:t>
            </a:r>
            <a:r>
              <a:rPr lang="en-US" sz="1600" dirty="0" err="1" smtClean="0">
                <a:solidFill>
                  <a:schemeClr val="tx1"/>
                </a:solidFill>
              </a:rPr>
              <a:t>escenarios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de </a:t>
            </a:r>
            <a:r>
              <a:rPr lang="en-US" sz="1600" dirty="0" err="1">
                <a:solidFill>
                  <a:schemeClr val="tx1"/>
                </a:solidFill>
              </a:rPr>
              <a:t>datos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correctos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gray">
          <a:xfrm>
            <a:off x="251520" y="4082918"/>
            <a:ext cx="2595489" cy="2443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Font typeface="Wingdings" charset="2"/>
              <a:buNone/>
              <a:defRPr sz="1600" b="1">
                <a:solidFill>
                  <a:schemeClr val="accent1"/>
                </a:solidFill>
              </a:defRPr>
            </a:lvl1pPr>
            <a:lvl2pPr marL="679450" indent="-28575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/>
              <a:buChar char="–"/>
              <a:defRPr sz="2000" b="0">
                <a:solidFill>
                  <a:schemeClr val="bg1"/>
                </a:solidFill>
              </a:defRPr>
            </a:lvl2pPr>
            <a:lvl3pPr marL="977900" indent="-22860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charset="2"/>
              <a:buChar char="§"/>
              <a:defRPr b="0">
                <a:solidFill>
                  <a:schemeClr val="bg1"/>
                </a:solidFill>
              </a:defRPr>
            </a:lvl3pPr>
            <a:lvl4pPr marL="1320800" marR="0" indent="-228600" fontAlgn="auto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Tx/>
              <a:buFont typeface="Arial"/>
              <a:buChar char="–"/>
              <a:tabLst/>
              <a:defRPr sz="1600" b="0">
                <a:solidFill>
                  <a:schemeClr val="bg1"/>
                </a:solidFill>
              </a:defRPr>
            </a:lvl4pPr>
            <a:lvl5pPr marL="1600200" indent="-22860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charset="2"/>
              <a:buChar char="§"/>
              <a:tabLst/>
              <a:defRPr sz="1600" b="0" baseline="0">
                <a:solidFill>
                  <a:schemeClr val="bg1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MX" sz="1400" dirty="0" smtClean="0">
                <a:solidFill>
                  <a:schemeClr val="tx1"/>
                </a:solidFill>
              </a:rPr>
              <a:t>PROCESOS MANUALES </a:t>
            </a:r>
            <a:r>
              <a:rPr lang="es-MX" b="0" dirty="0" smtClean="0">
                <a:solidFill>
                  <a:schemeClr val="tx1"/>
                </a:solidFill>
              </a:rPr>
              <a:t>reducen la velocidad y obligan a los equipos a utilizar agile-</a:t>
            </a:r>
            <a:r>
              <a:rPr lang="es-MX" b="0" dirty="0" err="1" smtClean="0">
                <a:solidFill>
                  <a:schemeClr val="tx1"/>
                </a:solidFill>
              </a:rPr>
              <a:t>fall</a:t>
            </a:r>
            <a:r>
              <a:rPr lang="es-MX" b="0" dirty="0" smtClean="0">
                <a:solidFill>
                  <a:schemeClr val="tx1"/>
                </a:solidFill>
              </a:rPr>
              <a:t>. Esto obliga a incrementar el </a:t>
            </a:r>
            <a:r>
              <a:rPr lang="es-MX" b="0" dirty="0" err="1" smtClean="0">
                <a:solidFill>
                  <a:schemeClr val="tx1"/>
                </a:solidFill>
              </a:rPr>
              <a:t>backlog</a:t>
            </a:r>
            <a:r>
              <a:rPr lang="es-MX" b="0" dirty="0" smtClean="0">
                <a:solidFill>
                  <a:schemeClr val="tx1"/>
                </a:solidFill>
              </a:rPr>
              <a:t> técnico</a:t>
            </a:r>
            <a:endParaRPr lang="es-MX" b="0" dirty="0">
              <a:solidFill>
                <a:schemeClr val="tx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gray">
          <a:xfrm>
            <a:off x="6382536" y="4077072"/>
            <a:ext cx="2581952" cy="2315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Font typeface="Wingdings" charset="2"/>
              <a:buChar char="§"/>
              <a:defRPr sz="24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79450" indent="-28575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Font typeface="Arial"/>
              <a:buChar char="–"/>
              <a:defRPr sz="20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77900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Font typeface="Wingdings" charset="2"/>
              <a:buChar char="§"/>
              <a:defRPr sz="1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20800" marR="0" indent="-2286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SzTx/>
              <a:buFont typeface="Arial"/>
              <a:buChar char="–"/>
              <a:tabLst/>
              <a:defRPr sz="16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Font typeface="Wingdings" charset="2"/>
              <a:buChar char="§"/>
              <a:tabLst/>
              <a:defRPr sz="1600" b="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600" b="1" dirty="0">
                <a:solidFill>
                  <a:schemeClr val="tx1"/>
                </a:solidFill>
              </a:rPr>
              <a:t>HIT AND TRY TROUBLESHOOTING </a:t>
            </a:r>
            <a:r>
              <a:rPr lang="en-US" sz="1600" dirty="0" err="1">
                <a:solidFill>
                  <a:schemeClr val="tx1"/>
                </a:solidFill>
              </a:rPr>
              <a:t>que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lleva</a:t>
            </a:r>
            <a:r>
              <a:rPr lang="en-US" sz="1600" dirty="0">
                <a:solidFill>
                  <a:schemeClr val="tx1"/>
                </a:solidFill>
              </a:rPr>
              <a:t> a </a:t>
            </a:r>
            <a:r>
              <a:rPr lang="en-US" sz="1600" dirty="0" err="1">
                <a:solidFill>
                  <a:schemeClr val="tx1"/>
                </a:solidFill>
              </a:rPr>
              <a:t>generar</a:t>
            </a:r>
            <a:r>
              <a:rPr lang="en-US" sz="1600" dirty="0">
                <a:solidFill>
                  <a:schemeClr val="tx1"/>
                </a:solidFill>
              </a:rPr>
              <a:t> parches y </a:t>
            </a:r>
            <a:r>
              <a:rPr lang="en-US" sz="1600" dirty="0" err="1">
                <a:solidFill>
                  <a:schemeClr val="tx1"/>
                </a:solidFill>
              </a:rPr>
              <a:t>ciclos</a:t>
            </a:r>
            <a:r>
              <a:rPr lang="en-US" sz="1600" dirty="0">
                <a:solidFill>
                  <a:schemeClr val="tx1"/>
                </a:solidFill>
              </a:rPr>
              <a:t> de release </a:t>
            </a:r>
            <a:r>
              <a:rPr lang="en-US" sz="1600" dirty="0" err="1" smtClean="0">
                <a:solidFill>
                  <a:schemeClr val="tx1"/>
                </a:solidFill>
              </a:rPr>
              <a:t>innecesarios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48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38553" y="3022050"/>
            <a:ext cx="7422486" cy="19587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">
                <a:schemeClr val="bg1"/>
              </a:gs>
              <a:gs pos="7000">
                <a:schemeClr val="bg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itle 2"/>
          <p:cNvSpPr>
            <a:spLocks noGrp="1"/>
          </p:cNvSpPr>
          <p:nvPr>
            <p:ph type="title"/>
          </p:nvPr>
        </p:nvSpPr>
        <p:spPr>
          <a:xfrm>
            <a:off x="303131" y="182564"/>
            <a:ext cx="8537738" cy="1112837"/>
          </a:xfrm>
        </p:spPr>
        <p:txBody>
          <a:bodyPr/>
          <a:lstStyle/>
          <a:p>
            <a:r>
              <a:rPr lang="en-US" dirty="0" err="1" smtClean="0"/>
              <a:t>Acelerando</a:t>
            </a:r>
            <a:r>
              <a:rPr lang="en-US" dirty="0" smtClean="0"/>
              <a:t> el Time-to-Market</a:t>
            </a:r>
            <a:br>
              <a:rPr lang="en-US" dirty="0" smtClean="0"/>
            </a:br>
            <a:r>
              <a:rPr lang="en-US" dirty="0" smtClean="0"/>
              <a:t>¿</a:t>
            </a:r>
            <a:r>
              <a:rPr lang="en-US" sz="2000" b="0" dirty="0" smtClean="0"/>
              <a:t>CÓMO MEJORAMOS EL “TIEMPO EFECTIVO” Y REDUCIMOS LOS “TIEMPOS MUERTOS”?</a:t>
            </a:r>
            <a:endParaRPr 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0" y="2473274"/>
            <a:ext cx="7945782" cy="41036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00B0CA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39879" y="5107756"/>
            <a:ext cx="5532814" cy="41036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00B0CA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0" name="Block Arc 9"/>
          <p:cNvSpPr/>
          <p:nvPr/>
        </p:nvSpPr>
        <p:spPr>
          <a:xfrm rot="5400000">
            <a:off x="6387774" y="2929509"/>
            <a:ext cx="3043638" cy="2133600"/>
          </a:xfrm>
          <a:prstGeom prst="blockArc">
            <a:avLst>
              <a:gd name="adj1" fmla="val 10800000"/>
              <a:gd name="adj2" fmla="val 240766"/>
              <a:gd name="adj3" fmla="val 14475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flipH="1">
            <a:off x="893335" y="3637821"/>
            <a:ext cx="609600" cy="801507"/>
          </a:xfrm>
          <a:prstGeom prst="leftArrow">
            <a:avLst>
              <a:gd name="adj1" fmla="val 51046"/>
              <a:gd name="adj2" fmla="val 83977"/>
            </a:avLst>
          </a:prstGeom>
          <a:pattFill prst="pct80">
            <a:fgClr>
              <a:srgbClr val="00B0CA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20" name="Rectangular Callout 19"/>
          <p:cNvSpPr/>
          <p:nvPr/>
        </p:nvSpPr>
        <p:spPr>
          <a:xfrm flipH="1">
            <a:off x="592702" y="1600807"/>
            <a:ext cx="1231542" cy="426720"/>
          </a:xfrm>
          <a:prstGeom prst="wedgeRectCallout">
            <a:avLst>
              <a:gd name="adj1" fmla="val -19529"/>
              <a:gd name="adj2" fmla="val 95981"/>
            </a:avLst>
          </a:prstGeom>
          <a:solidFill>
            <a:schemeClr val="bg1">
              <a:lumMod val="5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b="1" dirty="0" smtClean="0">
                <a:solidFill>
                  <a:schemeClr val="tx1"/>
                </a:solidFill>
              </a:rPr>
              <a:t>DEVELOPMENT</a:t>
            </a:r>
            <a:endParaRPr lang="lt-LT" sz="1200" b="1" dirty="0">
              <a:solidFill>
                <a:schemeClr val="tx1"/>
              </a:solidFill>
            </a:endParaRPr>
          </a:p>
        </p:txBody>
      </p:sp>
      <p:sp>
        <p:nvSpPr>
          <p:cNvPr id="43" name="Rectangular Callout 42"/>
          <p:cNvSpPr/>
          <p:nvPr/>
        </p:nvSpPr>
        <p:spPr>
          <a:xfrm flipH="1">
            <a:off x="2512025" y="1600807"/>
            <a:ext cx="1231542" cy="426720"/>
          </a:xfrm>
          <a:prstGeom prst="wedgeRectCallout">
            <a:avLst>
              <a:gd name="adj1" fmla="val -19529"/>
              <a:gd name="adj2" fmla="val 95981"/>
            </a:avLst>
          </a:prstGeom>
          <a:solidFill>
            <a:schemeClr val="bg1">
              <a:lumMod val="5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REGRESSION</a:t>
            </a:r>
            <a:endParaRPr lang="lt-LT" sz="1200" b="1" dirty="0">
              <a:solidFill>
                <a:schemeClr val="tx1"/>
              </a:solidFill>
            </a:endParaRPr>
          </a:p>
        </p:txBody>
      </p:sp>
      <p:sp>
        <p:nvSpPr>
          <p:cNvPr id="44" name="Rectangular Callout 43"/>
          <p:cNvSpPr/>
          <p:nvPr/>
        </p:nvSpPr>
        <p:spPr>
          <a:xfrm flipH="1">
            <a:off x="4431348" y="1600807"/>
            <a:ext cx="1231542" cy="426720"/>
          </a:xfrm>
          <a:prstGeom prst="wedgeRectCallout">
            <a:avLst>
              <a:gd name="adj1" fmla="val -19529"/>
              <a:gd name="adj2" fmla="val 95981"/>
            </a:avLst>
          </a:prstGeom>
          <a:solidFill>
            <a:schemeClr val="bg1">
              <a:lumMod val="5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QA</a:t>
            </a:r>
            <a:endParaRPr lang="lt-LT" sz="1200" b="1" dirty="0">
              <a:solidFill>
                <a:schemeClr val="tx1"/>
              </a:solidFill>
            </a:endParaRPr>
          </a:p>
        </p:txBody>
      </p:sp>
      <p:sp>
        <p:nvSpPr>
          <p:cNvPr id="45" name="Rectangular Callout 44"/>
          <p:cNvSpPr/>
          <p:nvPr/>
        </p:nvSpPr>
        <p:spPr>
          <a:xfrm flipH="1">
            <a:off x="6350671" y="1600807"/>
            <a:ext cx="1231542" cy="426720"/>
          </a:xfrm>
          <a:prstGeom prst="wedgeRectCallout">
            <a:avLst>
              <a:gd name="adj1" fmla="val -19529"/>
              <a:gd name="adj2" fmla="val 95981"/>
            </a:avLst>
          </a:prstGeom>
          <a:solidFill>
            <a:schemeClr val="bg1">
              <a:lumMod val="5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INTEGRATION</a:t>
            </a:r>
            <a:endParaRPr lang="lt-LT" sz="1200" b="1" dirty="0">
              <a:solidFill>
                <a:schemeClr val="tx1"/>
              </a:solidFill>
            </a:endParaRPr>
          </a:p>
        </p:txBody>
      </p:sp>
      <p:sp>
        <p:nvSpPr>
          <p:cNvPr id="46" name="Rectangular Callout 45"/>
          <p:cNvSpPr/>
          <p:nvPr/>
        </p:nvSpPr>
        <p:spPr>
          <a:xfrm flipH="1">
            <a:off x="6017945" y="5902614"/>
            <a:ext cx="1231542" cy="426720"/>
          </a:xfrm>
          <a:prstGeom prst="wedgeRectCallout">
            <a:avLst>
              <a:gd name="adj1" fmla="val 20016"/>
              <a:gd name="adj2" fmla="val -91984"/>
            </a:avLst>
          </a:prstGeom>
          <a:solidFill>
            <a:schemeClr val="bg1">
              <a:lumMod val="5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PERFORMANCE</a:t>
            </a:r>
            <a:endParaRPr lang="lt-LT" sz="1200" b="1" dirty="0">
              <a:solidFill>
                <a:schemeClr val="tx1"/>
              </a:solidFill>
            </a:endParaRPr>
          </a:p>
        </p:txBody>
      </p:sp>
      <p:sp>
        <p:nvSpPr>
          <p:cNvPr id="47" name="Rectangular Callout 46"/>
          <p:cNvSpPr/>
          <p:nvPr/>
        </p:nvSpPr>
        <p:spPr>
          <a:xfrm flipH="1">
            <a:off x="3990257" y="5902614"/>
            <a:ext cx="1231542" cy="426720"/>
          </a:xfrm>
          <a:prstGeom prst="wedgeRectCallout">
            <a:avLst>
              <a:gd name="adj1" fmla="val 20016"/>
              <a:gd name="adj2" fmla="val -91984"/>
            </a:avLst>
          </a:prstGeom>
          <a:solidFill>
            <a:schemeClr val="bg1">
              <a:lumMod val="5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UAT</a:t>
            </a:r>
            <a:endParaRPr lang="lt-LT" sz="1200" b="1" dirty="0">
              <a:solidFill>
                <a:schemeClr val="tx1"/>
              </a:solidFill>
            </a:endParaRPr>
          </a:p>
        </p:txBody>
      </p:sp>
      <p:sp>
        <p:nvSpPr>
          <p:cNvPr id="48" name="Rectangular Callout 47"/>
          <p:cNvSpPr/>
          <p:nvPr/>
        </p:nvSpPr>
        <p:spPr>
          <a:xfrm flipH="1">
            <a:off x="1962569" y="5902614"/>
            <a:ext cx="1231542" cy="426720"/>
          </a:xfrm>
          <a:prstGeom prst="wedgeRectCallout">
            <a:avLst>
              <a:gd name="adj1" fmla="val 20016"/>
              <a:gd name="adj2" fmla="val -91984"/>
            </a:avLst>
          </a:prstGeom>
          <a:solidFill>
            <a:schemeClr val="bg1">
              <a:lumMod val="5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PRODUCTION</a:t>
            </a:r>
            <a:endParaRPr lang="lt-LT" sz="1200" b="1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67735" y="3435346"/>
            <a:ext cx="3243582" cy="1293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85000"/>
              </a:lnSpc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</a:pPr>
            <a:r>
              <a:rPr lang="en-US" sz="1400" b="1" dirty="0" err="1" smtClean="0">
                <a:solidFill>
                  <a:schemeClr val="tx1"/>
                </a:solidFill>
                <a:latin typeface="+mn-lt"/>
                <a:cs typeface="CA Sans"/>
              </a:rPr>
              <a:t>Restricciones</a:t>
            </a:r>
            <a:r>
              <a:rPr lang="en-US" sz="1400" b="1" dirty="0" smtClean="0">
                <a:solidFill>
                  <a:schemeClr val="tx1"/>
                </a:solidFill>
                <a:latin typeface="+mn-lt"/>
                <a:cs typeface="CA Sans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de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cs typeface="CA Sans"/>
              </a:rPr>
              <a:t>sistemas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 no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cs typeface="CA Sans"/>
              </a:rPr>
              <a:t>disponible</a:t>
            </a:r>
            <a:r>
              <a:rPr lang="en-US" sz="1400" dirty="0" err="1" smtClean="0">
                <a:solidFill>
                  <a:schemeClr val="tx1"/>
                </a:solidFill>
                <a:cs typeface="CA Sans"/>
              </a:rPr>
              <a:t>s</a:t>
            </a:r>
            <a:r>
              <a:rPr lang="en-US" sz="1400" dirty="0" smtClean="0">
                <a:solidFill>
                  <a:schemeClr val="tx1"/>
                </a:solidFill>
                <a:cs typeface="CA Sans"/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cs typeface="CA Sans"/>
              </a:rPr>
              <a:t>que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 se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cs typeface="CA Sans"/>
              </a:rPr>
              <a:t>requieren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 para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cs typeface="CA Sans"/>
              </a:rPr>
              <a:t>avanzar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 </a:t>
            </a:r>
            <a:r>
              <a:rPr lang="en-US" sz="1400" dirty="0">
                <a:solidFill>
                  <a:schemeClr val="tx1"/>
                </a:solidFill>
                <a:cs typeface="CA Sans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cs typeface="CA Sans"/>
              </a:rPr>
              <a:t>en el SDLC</a:t>
            </a:r>
            <a:endParaRPr lang="en-US" sz="1400" dirty="0" smtClean="0">
              <a:solidFill>
                <a:schemeClr val="tx1"/>
              </a:solidFill>
              <a:latin typeface="+mn-lt"/>
              <a:cs typeface="CA Sans"/>
            </a:endParaRPr>
          </a:p>
          <a:p>
            <a:pPr marL="228600" indent="-228600">
              <a:lnSpc>
                <a:spcPct val="85000"/>
              </a:lnSpc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La  </a:t>
            </a:r>
            <a:r>
              <a:rPr lang="en-US" sz="1400" b="1" dirty="0" err="1" smtClean="0">
                <a:solidFill>
                  <a:schemeClr val="tx1"/>
                </a:solidFill>
                <a:latin typeface="+mn-lt"/>
                <a:cs typeface="CA Sans"/>
              </a:rPr>
              <a:t>Complejidad</a:t>
            </a:r>
            <a:r>
              <a:rPr lang="en-US" sz="1400" b="1" dirty="0" smtClean="0">
                <a:solidFill>
                  <a:schemeClr val="tx1"/>
                </a:solidFill>
                <a:latin typeface="+mn-lt"/>
                <a:cs typeface="CA Sans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de los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cs typeface="CA Sans"/>
              </a:rPr>
              <a:t>ambientes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 y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cs typeface="CA Sans"/>
              </a:rPr>
              <a:t>arquitecturas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cs typeface="CA Sans"/>
              </a:rPr>
              <a:t>heterogéneas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 de hoy en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cs typeface="CA Sans"/>
              </a:rPr>
              <a:t>día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cs typeface="CA Sans"/>
              </a:rPr>
              <a:t>que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cs typeface="CA Sans"/>
              </a:rPr>
              <a:t>siempre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cs typeface="CA Sans"/>
              </a:rPr>
              <a:t>va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 en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cs typeface="CA Sans"/>
              </a:rPr>
              <a:t>aumento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19396" y="3422645"/>
            <a:ext cx="3608752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8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La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cs typeface="CA Sans"/>
              </a:rPr>
              <a:t>falta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  <a:latin typeface="+mn-lt"/>
                <a:cs typeface="CA Sans"/>
              </a:rPr>
              <a:t>Colaboración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 genera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cs typeface="CA Sans"/>
              </a:rPr>
              <a:t>conflictos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 en los planes de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cs typeface="CA Sans"/>
              </a:rPr>
              <a:t>trabajo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  y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cs typeface="CA Sans"/>
              </a:rPr>
              <a:t>cuellos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  <a:cs typeface="CA Sans"/>
              </a:rPr>
              <a:t>botella</a:t>
            </a:r>
            <a:r>
              <a:rPr lang="en-US" sz="1400" dirty="0" smtClean="0">
                <a:solidFill>
                  <a:schemeClr val="tx1"/>
                </a:solidFill>
                <a:cs typeface="CA Sans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en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cs typeface="CA Sans"/>
              </a:rPr>
              <a:t>diferentes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cs typeface="CA Sans"/>
              </a:rPr>
              <a:t>puntos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 del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cs typeface="CA Sans"/>
              </a:rPr>
              <a:t>ciclo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.</a:t>
            </a:r>
            <a:endParaRPr lang="en-US" sz="1400" dirty="0">
              <a:solidFill>
                <a:schemeClr val="tx1"/>
              </a:solidFill>
              <a:latin typeface="+mn-lt"/>
              <a:cs typeface="CA Sans"/>
            </a:endParaRPr>
          </a:p>
          <a:p>
            <a:pPr marL="228600" indent="-228600">
              <a:lnSpc>
                <a:spcPct val="8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1400" dirty="0" err="1" smtClean="0">
                <a:solidFill>
                  <a:schemeClr val="tx1"/>
                </a:solidFill>
                <a:latin typeface="+mn-lt"/>
                <a:cs typeface="CA Sans"/>
              </a:rPr>
              <a:t>Requerimos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cs typeface="CA Sans"/>
              </a:rPr>
              <a:t>visibilidad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+mn-lt"/>
                <a:cs typeface="CA Sans"/>
              </a:rPr>
              <a:t>Completa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 de lo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cs typeface="CA Sans"/>
              </a:rPr>
              <a:t>que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cs typeface="CA Sans"/>
              </a:rPr>
              <a:t>pasa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 en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cs typeface="CA Sans"/>
              </a:rPr>
              <a:t>producción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 Sans"/>
              </a:rPr>
              <a:t>.</a:t>
            </a:r>
            <a:endParaRPr lang="en-US" sz="1400" dirty="0">
              <a:solidFill>
                <a:schemeClr val="tx1"/>
              </a:solidFill>
              <a:latin typeface="+mn-lt"/>
              <a:cs typeface="CA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3140968"/>
            <a:ext cx="8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RETOS</a:t>
            </a:r>
            <a:endParaRPr lang="lt-LT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4401" y="5107756"/>
            <a:ext cx="1425478" cy="410369"/>
          </a:xfrm>
          <a:prstGeom prst="rect">
            <a:avLst/>
          </a:prstGeom>
          <a:pattFill prst="pct80">
            <a:fgClr>
              <a:srgbClr val="00B0CA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29" name="Block Arc 28"/>
          <p:cNvSpPr/>
          <p:nvPr/>
        </p:nvSpPr>
        <p:spPr>
          <a:xfrm rot="16200000" flipH="1">
            <a:off x="86912" y="4048021"/>
            <a:ext cx="1686326" cy="1253886"/>
          </a:xfrm>
          <a:prstGeom prst="blockArc">
            <a:avLst>
              <a:gd name="adj1" fmla="val 10881692"/>
              <a:gd name="adj2" fmla="val 355022"/>
              <a:gd name="adj3" fmla="val 24321"/>
            </a:avLst>
          </a:prstGeom>
          <a:pattFill prst="pct80">
            <a:fgClr>
              <a:srgbClr val="00B0CA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83589" y="2477485"/>
            <a:ext cx="748749" cy="397485"/>
            <a:chOff x="1683679" y="1858113"/>
            <a:chExt cx="748749" cy="298114"/>
          </a:xfrm>
        </p:grpSpPr>
        <p:sp>
          <p:nvSpPr>
            <p:cNvPr id="18" name="Pentagon 17"/>
            <p:cNvSpPr/>
            <p:nvPr/>
          </p:nvSpPr>
          <p:spPr>
            <a:xfrm>
              <a:off x="1683679" y="1858113"/>
              <a:ext cx="748749" cy="298114"/>
            </a:xfrm>
            <a:prstGeom prst="homePlate">
              <a:avLst>
                <a:gd name="adj" fmla="val 29102"/>
              </a:avLst>
            </a:prstGeom>
            <a:gradFill>
              <a:gsLst>
                <a:gs pos="27000">
                  <a:srgbClr val="14AA13"/>
                </a:gs>
                <a:gs pos="100000">
                  <a:srgbClr val="BED600"/>
                </a:gs>
              </a:gsLst>
              <a:lin ang="189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Chevron 3"/>
            <p:cNvSpPr/>
            <p:nvPr/>
          </p:nvSpPr>
          <p:spPr>
            <a:xfrm>
              <a:off x="2299025" y="1928476"/>
              <a:ext cx="102080" cy="157388"/>
            </a:xfrm>
            <a:prstGeom prst="chevron">
              <a:avLst/>
            </a:prstGeom>
            <a:solidFill>
              <a:srgbClr val="005A5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1465981" y="2472266"/>
            <a:ext cx="0" cy="406400"/>
          </a:xfrm>
          <a:prstGeom prst="line">
            <a:avLst/>
          </a:prstGeom>
          <a:ln w="38100" cmpd="sng">
            <a:solidFill>
              <a:schemeClr val="tx1">
                <a:lumMod val="95000"/>
                <a:lumOff val="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178079" y="2477485"/>
            <a:ext cx="464914" cy="397485"/>
            <a:chOff x="3165379" y="1858113"/>
            <a:chExt cx="464914" cy="298114"/>
          </a:xfrm>
        </p:grpSpPr>
        <p:sp>
          <p:nvSpPr>
            <p:cNvPr id="63" name="Pentagon 62"/>
            <p:cNvSpPr/>
            <p:nvPr/>
          </p:nvSpPr>
          <p:spPr>
            <a:xfrm>
              <a:off x="3165379" y="1858113"/>
              <a:ext cx="464914" cy="298114"/>
            </a:xfrm>
            <a:prstGeom prst="homePlate">
              <a:avLst>
                <a:gd name="adj" fmla="val 29102"/>
              </a:avLst>
            </a:prstGeom>
            <a:gradFill>
              <a:gsLst>
                <a:gs pos="27000">
                  <a:srgbClr val="14AA13"/>
                </a:gs>
                <a:gs pos="100000">
                  <a:srgbClr val="BED600"/>
                </a:gs>
              </a:gsLst>
              <a:lin ang="189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Chevron 63"/>
            <p:cNvSpPr/>
            <p:nvPr/>
          </p:nvSpPr>
          <p:spPr>
            <a:xfrm>
              <a:off x="3502283" y="1928476"/>
              <a:ext cx="102080" cy="157388"/>
            </a:xfrm>
            <a:prstGeom prst="chevron">
              <a:avLst/>
            </a:prstGeom>
            <a:solidFill>
              <a:srgbClr val="005A5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65" name="Straight Connector 64"/>
          <p:cNvCxnSpPr/>
          <p:nvPr/>
        </p:nvCxnSpPr>
        <p:spPr>
          <a:xfrm>
            <a:off x="3370981" y="2472266"/>
            <a:ext cx="0" cy="406400"/>
          </a:xfrm>
          <a:prstGeom prst="line">
            <a:avLst/>
          </a:prstGeom>
          <a:ln w="38100" cmpd="sng"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729463" y="2477485"/>
            <a:ext cx="562546" cy="397485"/>
            <a:chOff x="4777088" y="1858113"/>
            <a:chExt cx="562546" cy="298114"/>
          </a:xfrm>
        </p:grpSpPr>
        <p:sp>
          <p:nvSpPr>
            <p:cNvPr id="67" name="Pentagon 66"/>
            <p:cNvSpPr/>
            <p:nvPr/>
          </p:nvSpPr>
          <p:spPr>
            <a:xfrm>
              <a:off x="4777088" y="1858113"/>
              <a:ext cx="562546" cy="298114"/>
            </a:xfrm>
            <a:prstGeom prst="homePlate">
              <a:avLst>
                <a:gd name="adj" fmla="val 29102"/>
              </a:avLst>
            </a:prstGeom>
            <a:gradFill>
              <a:gsLst>
                <a:gs pos="27000">
                  <a:srgbClr val="14AA13"/>
                </a:gs>
                <a:gs pos="100000">
                  <a:srgbClr val="BED600"/>
                </a:gs>
              </a:gsLst>
              <a:lin ang="189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Chevron 67"/>
            <p:cNvSpPr/>
            <p:nvPr/>
          </p:nvSpPr>
          <p:spPr>
            <a:xfrm>
              <a:off x="5204083" y="1928476"/>
              <a:ext cx="102080" cy="157388"/>
            </a:xfrm>
            <a:prstGeom prst="chevron">
              <a:avLst/>
            </a:prstGeom>
            <a:solidFill>
              <a:srgbClr val="005A5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69" name="Straight Connector 68"/>
          <p:cNvCxnSpPr/>
          <p:nvPr/>
        </p:nvCxnSpPr>
        <p:spPr>
          <a:xfrm>
            <a:off x="5291856" y="2472266"/>
            <a:ext cx="0" cy="406400"/>
          </a:xfrm>
          <a:prstGeom prst="line">
            <a:avLst/>
          </a:prstGeom>
          <a:ln w="38100" cmpd="sng"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812398" y="2477485"/>
            <a:ext cx="384226" cy="397485"/>
            <a:chOff x="5696513" y="1858113"/>
            <a:chExt cx="349296" cy="298114"/>
          </a:xfrm>
        </p:grpSpPr>
        <p:sp>
          <p:nvSpPr>
            <p:cNvPr id="71" name="Pentagon 70"/>
            <p:cNvSpPr/>
            <p:nvPr/>
          </p:nvSpPr>
          <p:spPr>
            <a:xfrm>
              <a:off x="5696513" y="1858113"/>
              <a:ext cx="349296" cy="298114"/>
            </a:xfrm>
            <a:prstGeom prst="homePlate">
              <a:avLst>
                <a:gd name="adj" fmla="val 29102"/>
              </a:avLst>
            </a:prstGeom>
            <a:gradFill>
              <a:gsLst>
                <a:gs pos="27000">
                  <a:srgbClr val="14AA13"/>
                </a:gs>
                <a:gs pos="100000">
                  <a:srgbClr val="BED600"/>
                </a:gs>
              </a:gsLst>
              <a:lin ang="189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Chevron 71"/>
            <p:cNvSpPr/>
            <p:nvPr/>
          </p:nvSpPr>
          <p:spPr>
            <a:xfrm>
              <a:off x="5921633" y="1928476"/>
              <a:ext cx="102080" cy="157388"/>
            </a:xfrm>
            <a:prstGeom prst="chevron">
              <a:avLst/>
            </a:prstGeom>
            <a:solidFill>
              <a:srgbClr val="005A5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75889" y="2477485"/>
            <a:ext cx="422649" cy="397485"/>
            <a:chOff x="6698062" y="1858113"/>
            <a:chExt cx="422649" cy="298114"/>
          </a:xfrm>
        </p:grpSpPr>
        <p:sp>
          <p:nvSpPr>
            <p:cNvPr id="74" name="Pentagon 73"/>
            <p:cNvSpPr/>
            <p:nvPr/>
          </p:nvSpPr>
          <p:spPr>
            <a:xfrm>
              <a:off x="6698062" y="1858113"/>
              <a:ext cx="422649" cy="298114"/>
            </a:xfrm>
            <a:prstGeom prst="homePlate">
              <a:avLst>
                <a:gd name="adj" fmla="val 29102"/>
              </a:avLst>
            </a:prstGeom>
            <a:gradFill>
              <a:gsLst>
                <a:gs pos="27000">
                  <a:srgbClr val="14AA13"/>
                </a:gs>
                <a:gs pos="100000">
                  <a:srgbClr val="BED600"/>
                </a:gs>
              </a:gsLst>
              <a:lin ang="189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Chevron 74"/>
            <p:cNvSpPr/>
            <p:nvPr/>
          </p:nvSpPr>
          <p:spPr>
            <a:xfrm>
              <a:off x="6983955" y="1928476"/>
              <a:ext cx="112288" cy="157388"/>
            </a:xfrm>
            <a:prstGeom prst="chevron">
              <a:avLst/>
            </a:prstGeom>
            <a:solidFill>
              <a:srgbClr val="005A5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76" name="Straight Connector 75"/>
          <p:cNvCxnSpPr/>
          <p:nvPr/>
        </p:nvCxnSpPr>
        <p:spPr>
          <a:xfrm>
            <a:off x="7206381" y="2472266"/>
            <a:ext cx="0" cy="406400"/>
          </a:xfrm>
          <a:prstGeom prst="line">
            <a:avLst/>
          </a:prstGeom>
          <a:ln w="38100" cmpd="sng"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386813" y="5110617"/>
            <a:ext cx="562546" cy="397485"/>
            <a:chOff x="6386813" y="3832963"/>
            <a:chExt cx="562546" cy="298114"/>
          </a:xfrm>
        </p:grpSpPr>
        <p:sp>
          <p:nvSpPr>
            <p:cNvPr id="78" name="Pentagon 77"/>
            <p:cNvSpPr/>
            <p:nvPr/>
          </p:nvSpPr>
          <p:spPr>
            <a:xfrm flipH="1">
              <a:off x="6386813" y="3832963"/>
              <a:ext cx="562546" cy="298114"/>
            </a:xfrm>
            <a:prstGeom prst="homePlate">
              <a:avLst>
                <a:gd name="adj" fmla="val 29102"/>
              </a:avLst>
            </a:prstGeom>
            <a:gradFill>
              <a:gsLst>
                <a:gs pos="27000">
                  <a:srgbClr val="14AA13"/>
                </a:gs>
                <a:gs pos="100000">
                  <a:srgbClr val="BED600"/>
                </a:gs>
              </a:gsLst>
              <a:lin ang="189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Chevron 78"/>
            <p:cNvSpPr/>
            <p:nvPr/>
          </p:nvSpPr>
          <p:spPr>
            <a:xfrm flipH="1">
              <a:off x="6417730" y="3903326"/>
              <a:ext cx="112288" cy="157388"/>
            </a:xfrm>
            <a:prstGeom prst="chevron">
              <a:avLst/>
            </a:prstGeom>
            <a:solidFill>
              <a:srgbClr val="005A5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80" name="Straight Connector 79"/>
          <p:cNvCxnSpPr/>
          <p:nvPr/>
        </p:nvCxnSpPr>
        <p:spPr>
          <a:xfrm flipH="1">
            <a:off x="6387231" y="5105400"/>
            <a:ext cx="0" cy="406400"/>
          </a:xfrm>
          <a:prstGeom prst="line">
            <a:avLst/>
          </a:prstGeom>
          <a:ln w="38100" cmpd="sng"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4364439" y="5110617"/>
            <a:ext cx="422649" cy="397485"/>
            <a:chOff x="6390087" y="3832963"/>
            <a:chExt cx="422649" cy="298114"/>
          </a:xfrm>
        </p:grpSpPr>
        <p:sp>
          <p:nvSpPr>
            <p:cNvPr id="82" name="Pentagon 81"/>
            <p:cNvSpPr/>
            <p:nvPr/>
          </p:nvSpPr>
          <p:spPr>
            <a:xfrm flipH="1">
              <a:off x="6390087" y="3832963"/>
              <a:ext cx="422649" cy="298114"/>
            </a:xfrm>
            <a:prstGeom prst="homePlate">
              <a:avLst>
                <a:gd name="adj" fmla="val 29102"/>
              </a:avLst>
            </a:prstGeom>
            <a:gradFill>
              <a:gsLst>
                <a:gs pos="27000">
                  <a:srgbClr val="14AA13"/>
                </a:gs>
                <a:gs pos="100000">
                  <a:srgbClr val="BED600"/>
                </a:gs>
              </a:gsLst>
              <a:lin ang="189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Chevron 82"/>
            <p:cNvSpPr/>
            <p:nvPr/>
          </p:nvSpPr>
          <p:spPr>
            <a:xfrm flipH="1">
              <a:off x="6417730" y="3903326"/>
              <a:ext cx="112288" cy="157388"/>
            </a:xfrm>
            <a:prstGeom prst="chevron">
              <a:avLst/>
            </a:prstGeom>
            <a:solidFill>
              <a:srgbClr val="005A5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>
            <a:off x="4361581" y="5105400"/>
            <a:ext cx="0" cy="406400"/>
          </a:xfrm>
          <a:prstGeom prst="line">
            <a:avLst/>
          </a:prstGeom>
          <a:ln w="38100" cmpd="sng"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2342276" y="5110617"/>
            <a:ext cx="288675" cy="397485"/>
            <a:chOff x="6390399" y="3832963"/>
            <a:chExt cx="288675" cy="298114"/>
          </a:xfrm>
        </p:grpSpPr>
        <p:sp>
          <p:nvSpPr>
            <p:cNvPr id="86" name="Pentagon 85"/>
            <p:cNvSpPr/>
            <p:nvPr/>
          </p:nvSpPr>
          <p:spPr>
            <a:xfrm flipH="1">
              <a:off x="6390399" y="3832963"/>
              <a:ext cx="288675" cy="298114"/>
            </a:xfrm>
            <a:prstGeom prst="homePlate">
              <a:avLst>
                <a:gd name="adj" fmla="val 29102"/>
              </a:avLst>
            </a:prstGeom>
            <a:gradFill>
              <a:gsLst>
                <a:gs pos="27000">
                  <a:srgbClr val="14AA13"/>
                </a:gs>
                <a:gs pos="100000">
                  <a:srgbClr val="BED600"/>
                </a:gs>
              </a:gsLst>
              <a:lin ang="189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b="1" dirty="0">
                <a:solidFill>
                  <a:schemeClr val="tx1"/>
                </a:solidFill>
              </a:endParaRPr>
            </a:p>
          </p:txBody>
        </p:sp>
        <p:sp>
          <p:nvSpPr>
            <p:cNvPr id="87" name="Chevron 86"/>
            <p:cNvSpPr/>
            <p:nvPr/>
          </p:nvSpPr>
          <p:spPr>
            <a:xfrm flipH="1">
              <a:off x="6417730" y="3903326"/>
              <a:ext cx="112288" cy="157388"/>
            </a:xfrm>
            <a:prstGeom prst="chevron">
              <a:avLst/>
            </a:prstGeom>
            <a:solidFill>
              <a:srgbClr val="005A5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88" name="Straight Connector 87"/>
          <p:cNvCxnSpPr/>
          <p:nvPr/>
        </p:nvCxnSpPr>
        <p:spPr>
          <a:xfrm flipH="1">
            <a:off x="2339106" y="5105400"/>
            <a:ext cx="0" cy="406400"/>
          </a:xfrm>
          <a:prstGeom prst="line">
            <a:avLst/>
          </a:prstGeom>
          <a:ln w="38100" cmpd="sng"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373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_Corp_and_Event_Template_4x3_April_2014">
  <a:themeElements>
    <a:clrScheme name="CA Corp color palette 2014">
      <a:dk1>
        <a:srgbClr val="20343A"/>
      </a:dk1>
      <a:lt1>
        <a:srgbClr val="FFFFFF"/>
      </a:lt1>
      <a:dk2>
        <a:srgbClr val="58676D"/>
      </a:dk2>
      <a:lt2>
        <a:srgbClr val="D0D8D8"/>
      </a:lt2>
      <a:accent1>
        <a:srgbClr val="53BBD4"/>
      </a:accent1>
      <a:accent2>
        <a:srgbClr val="BD66A9"/>
      </a:accent2>
      <a:accent3>
        <a:srgbClr val="22475C"/>
      </a:accent3>
      <a:accent4>
        <a:srgbClr val="57C1B4"/>
      </a:accent4>
      <a:accent5>
        <a:srgbClr val="3B2259"/>
      </a:accent5>
      <a:accent6>
        <a:srgbClr val="FFC91C"/>
      </a:accent6>
      <a:hlink>
        <a:srgbClr val="22475C"/>
      </a:hlink>
      <a:folHlink>
        <a:srgbClr val="3B22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38100" cap="flat" cmpd="sng" algn="ctr">
          <a:noFill/>
          <a:prstDash val="solid"/>
        </a:ln>
        <a:effectLst/>
      </a:spPr>
      <a:bodyPr vert="horz" lIns="91440" tIns="91440" rIns="91440" bIns="91440" rtlCol="0" anchor="ctr"/>
      <a:lstStyle>
        <a:defPPr marL="0" marR="0" indent="0" algn="ctr" defTabSz="914400" eaLnBrk="1" fontAlgn="auto" latinLnBrk="0" hangingPunct="1">
          <a:lnSpc>
            <a:spcPts val="1720"/>
          </a:lnSpc>
          <a:spcBef>
            <a:spcPts val="0"/>
          </a:spcBef>
          <a:spcAft>
            <a:spcPts val="0"/>
          </a:spcAft>
          <a:buClr>
            <a:srgbClr val="FFFFFF"/>
          </a:buClr>
          <a:buSzTx/>
          <a:buFontTx/>
          <a:buNone/>
          <a:tabLst/>
          <a:defRPr kumimoji="0" sz="1200" b="0" i="0" u="none" strike="noStrike" kern="0" cap="none" spc="0" normalizeH="0" baseline="0" noProof="0" dirty="0" smtClean="0">
            <a:ln>
              <a:noFill/>
            </a:ln>
            <a:solidFill>
              <a:schemeClr val="accent3"/>
            </a:solidFill>
            <a:effectLst/>
            <a:uLnTx/>
            <a:uFillTx/>
            <a:latin typeface="Calibri"/>
            <a:ea typeface="+mn-ea"/>
            <a:cs typeface="Arial Unicode MS" pitchFamily="34" charset="-128"/>
          </a:defRPr>
        </a:defPPr>
      </a:lst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2"/>
        </a:solidFill>
      </a:spPr>
      <a:bodyPr wrap="none" tIns="91440" bIns="91440" rtlCol="0" anchor="ctr" anchorCtr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Corp and Event Closing">
  <a:themeElements>
    <a:clrScheme name="CA Event color palette 2014">
      <a:dk1>
        <a:srgbClr val="FFFFFF"/>
      </a:dk1>
      <a:lt1>
        <a:srgbClr val="FFFFFF"/>
      </a:lt1>
      <a:dk2>
        <a:srgbClr val="19272C"/>
      </a:dk2>
      <a:lt2>
        <a:srgbClr val="22343A"/>
      </a:lt2>
      <a:accent1>
        <a:srgbClr val="53BBD4"/>
      </a:accent1>
      <a:accent2>
        <a:srgbClr val="D0D8D8"/>
      </a:accent2>
      <a:accent3>
        <a:srgbClr val="57C1B4"/>
      </a:accent3>
      <a:accent4>
        <a:srgbClr val="FFC91C"/>
      </a:accent4>
      <a:accent5>
        <a:srgbClr val="BD66A9"/>
      </a:accent5>
      <a:accent6>
        <a:srgbClr val="58676D"/>
      </a:accent6>
      <a:hlink>
        <a:srgbClr val="D0D8D8"/>
      </a:hlink>
      <a:folHlink>
        <a:srgbClr val="D0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8100" cap="flat" cmpd="sng" algn="ctr">
          <a:noFill/>
          <a:prstDash val="solid"/>
        </a:ln>
        <a:effectLst/>
      </a:spPr>
      <a:bodyPr vert="horz" lIns="91440" tIns="91440" rIns="91440" bIns="91440" rtlCol="0" anchor="ctr"/>
      <a:lstStyle>
        <a:defPPr marL="0" marR="0" indent="0" algn="ctr" defTabSz="914400" eaLnBrk="1" fontAlgn="auto" latinLnBrk="0" hangingPunct="1">
          <a:lnSpc>
            <a:spcPts val="1720"/>
          </a:lnSpc>
          <a:spcBef>
            <a:spcPts val="0"/>
          </a:spcBef>
          <a:spcAft>
            <a:spcPts val="0"/>
          </a:spcAft>
          <a:buClr>
            <a:srgbClr val="FFFFFF"/>
          </a:buClr>
          <a:buSzTx/>
          <a:buFontTx/>
          <a:buNone/>
          <a:tabLst/>
          <a:defRPr kumimoji="0" sz="1200" b="0" i="0" u="none" strike="noStrike" kern="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Calibri"/>
            <a:ea typeface="+mn-ea"/>
            <a:cs typeface="Arial Unicode MS" pitchFamily="34" charset="-128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tx2"/>
        </a:solidFill>
      </a:spPr>
      <a:bodyPr wrap="none" tIns="91440" bIns="91440" rtlCol="0" anchor="ctr" anchorCtr="0">
        <a:noAutofit/>
      </a:bodyPr>
      <a:lstStyle>
        <a:defPPr algn="ctr">
          <a:defRPr sz="12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873</Words>
  <Application>Microsoft Office PowerPoint</Application>
  <PresentationFormat>Presentación en pantalla (4:3)</PresentationFormat>
  <Paragraphs>253</Paragraphs>
  <Slides>26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26</vt:i4>
      </vt:variant>
    </vt:vector>
  </HeadingPairs>
  <TitlesOfParts>
    <vt:vector size="29" baseType="lpstr">
      <vt:lpstr>Office Theme</vt:lpstr>
      <vt:lpstr>CA_Corp_and_Event_Template_4x3_April_2014</vt:lpstr>
      <vt:lpstr>Corp and Event Closing</vt:lpstr>
      <vt:lpstr>Virtualización de servicios Una nueva era en el desarrollo y pruebas de aplicaciones</vt:lpstr>
      <vt:lpstr>50 Billion Connected “Things” by 2020 </vt:lpstr>
      <vt:lpstr>Business = Software Applications</vt:lpstr>
      <vt:lpstr>En algún lugar… del mundo</vt:lpstr>
      <vt:lpstr>El reto de la complejidad y dinamismo de las aplicaciones actuales</vt:lpstr>
      <vt:lpstr>Resolver el problema en partes</vt:lpstr>
      <vt:lpstr>Resolver el problema en partes</vt:lpstr>
      <vt:lpstr>Reto 1: Eficiencia Productividad del desarrollador</vt:lpstr>
      <vt:lpstr>Acelerando el Time-to-Market ¿CÓMO MEJORAMOS EL “TIEMPO EFECTIVO” Y REDUCIMOS LOS “TIEMPOS MUERTOS”?</vt:lpstr>
      <vt:lpstr>Reto 2: Efectividad Entregar Calidad</vt:lpstr>
      <vt:lpstr>CA LISA habilita el desarrollo Ágil Pruebas con LISA Service Virtualization and LISA TEST</vt:lpstr>
      <vt:lpstr>CA LISA habilita el desarrollo Ágil Pruebas con LISA Service Virtualization and LISA TEST</vt:lpstr>
      <vt:lpstr>CA LISA habilita el desarrollo Ágil Pruebas con LISA Service Virtualization and LISA TEST</vt:lpstr>
      <vt:lpstr>CA LISA habilita el desarrollo Ágil Pruebas con LISA Service Virtualization and LISA TEST</vt:lpstr>
      <vt:lpstr>CA LISA habilita el desarrollo Ágil Pruebas con LISA Service Virtualization and LISA TEST</vt:lpstr>
      <vt:lpstr>Resolviendo la dependencia de datos</vt:lpstr>
      <vt:lpstr>Pruebas de Performance</vt:lpstr>
      <vt:lpstr>Resolviendo la no disponibilidad de sistemas e infraestructura</vt:lpstr>
      <vt:lpstr>Cómo CA LISA puede ayudar a la Calidad?</vt:lpstr>
      <vt:lpstr>Desarrollo sin restricciones Solución: Service Virtualization, “Shift-Left”</vt:lpstr>
      <vt:lpstr>Beneficios esperados</vt:lpstr>
      <vt:lpstr>Objetivos para áreas de desarrollo/QA</vt:lpstr>
      <vt:lpstr>Clientes</vt:lpstr>
      <vt:lpstr>Diapositiva 24</vt:lpstr>
      <vt:lpstr>Información y sitios de interés</vt:lpstr>
      <vt:lpstr>Preguntas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Plática</dc:title>
  <dc:creator>SG</dc:creator>
  <cp:lastModifiedBy>SG</cp:lastModifiedBy>
  <cp:revision>62</cp:revision>
  <dcterms:modified xsi:type="dcterms:W3CDTF">2014-06-23T19:01:31Z</dcterms:modified>
</cp:coreProperties>
</file>